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</p:sldMasterIdLst>
  <p:sldIdLst>
    <p:sldId id="256" r:id="rId4"/>
    <p:sldId id="257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1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9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493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8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18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34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72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5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6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3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1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29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5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8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3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583CA-6261-4417-9DD6-9FDA9750139F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A207-AFEA-4540-8E53-6E8856E20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2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367" y="2881513"/>
            <a:ext cx="47478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6319" y="1568695"/>
            <a:ext cx="99593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7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1. How to </a:t>
            </a:r>
            <a:r>
              <a:rPr lang="en-US" spc="-5" dirty="0">
                <a:solidFill>
                  <a:prstClr val="black"/>
                </a:solidFill>
              </a:rPr>
              <a:t>instruct </a:t>
            </a:r>
            <a:r>
              <a:rPr lang="en-US" dirty="0">
                <a:solidFill>
                  <a:prstClr val="black"/>
                </a:solidFill>
              </a:rPr>
              <a:t>the</a:t>
            </a:r>
            <a:r>
              <a:rPr lang="en-US" spc="-35" dirty="0">
                <a:solidFill>
                  <a:prstClr val="black"/>
                </a:solidFill>
              </a:rPr>
              <a:t> </a:t>
            </a:r>
            <a:r>
              <a:rPr lang="en-US" spc="-5" dirty="0">
                <a:solidFill>
                  <a:prstClr val="black"/>
                </a:solidFill>
              </a:rPr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190">
              <a:lnSpc>
                <a:spcPct val="100000"/>
              </a:lnSpc>
              <a:spcBef>
                <a:spcPts val="86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3050" spc="10" dirty="0">
                <a:latin typeface="Tahoma"/>
                <a:cs typeface="Tahoma"/>
              </a:rPr>
              <a:t>Input: High-level programming</a:t>
            </a:r>
            <a:r>
              <a:rPr lang="en-US" sz="3050" spc="5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language</a:t>
            </a:r>
            <a:endParaRPr lang="en-US" sz="30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775"/>
              </a:spcBef>
              <a:buFontTx/>
              <a:buChar char="•"/>
              <a:tabLst>
                <a:tab pos="389255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Output: Low-level assembly</a:t>
            </a:r>
            <a:r>
              <a:rPr lang="en-US" sz="3050" spc="1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instructions</a:t>
            </a:r>
            <a:endParaRPr lang="en-US" sz="3050" dirty="0">
              <a:latin typeface="Tahoma"/>
              <a:cs typeface="Tahoma"/>
            </a:endParaRPr>
          </a:p>
          <a:p>
            <a:pPr marL="0" lvl="0" indent="0">
              <a:lnSpc>
                <a:spcPct val="100000"/>
              </a:lnSpc>
              <a:spcBef>
                <a:spcPts val="20"/>
              </a:spcBef>
              <a:buClr>
                <a:srgbClr val="CCFFFF"/>
              </a:buClr>
              <a:buFont typeface="Tahoma"/>
              <a:buChar char="•"/>
            </a:pPr>
            <a:endParaRPr lang="en-US" sz="430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0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Compiler does the</a:t>
            </a:r>
            <a:r>
              <a:rPr lang="en-US" sz="3050" spc="25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translation: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Read and </a:t>
            </a:r>
            <a:r>
              <a:rPr lang="en-US" sz="2600" spc="15" dirty="0">
                <a:latin typeface="Tahoma"/>
                <a:cs typeface="Tahoma"/>
              </a:rPr>
              <a:t>understand the</a:t>
            </a:r>
            <a:r>
              <a:rPr lang="en-US" sz="2600" spc="-20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program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Precisely determine </a:t>
            </a:r>
            <a:r>
              <a:rPr lang="en-US" sz="2600" spc="20" dirty="0">
                <a:latin typeface="Tahoma"/>
                <a:cs typeface="Tahoma"/>
              </a:rPr>
              <a:t>what </a:t>
            </a:r>
            <a:r>
              <a:rPr lang="en-US" sz="2600" spc="15" dirty="0">
                <a:latin typeface="Tahoma"/>
                <a:cs typeface="Tahoma"/>
              </a:rPr>
              <a:t>actions </a:t>
            </a:r>
            <a:r>
              <a:rPr lang="en-US" sz="2600" spc="10" dirty="0">
                <a:latin typeface="Tahoma"/>
                <a:cs typeface="Tahoma"/>
              </a:rPr>
              <a:t>it</a:t>
            </a:r>
            <a:r>
              <a:rPr lang="en-US" sz="2600" spc="-3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require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Figure-out </a:t>
            </a:r>
            <a:r>
              <a:rPr lang="en-US" sz="2600" spc="20" dirty="0">
                <a:latin typeface="Tahoma"/>
                <a:cs typeface="Tahoma"/>
              </a:rPr>
              <a:t>how </a:t>
            </a:r>
            <a:r>
              <a:rPr lang="en-US" sz="2600" spc="15" dirty="0">
                <a:latin typeface="Tahoma"/>
                <a:cs typeface="Tahoma"/>
              </a:rPr>
              <a:t>to </a:t>
            </a:r>
            <a:r>
              <a:rPr lang="en-US" sz="2600" spc="10" dirty="0">
                <a:latin typeface="Tahoma"/>
                <a:cs typeface="Tahoma"/>
              </a:rPr>
              <a:t>faithfully </a:t>
            </a:r>
            <a:r>
              <a:rPr lang="en-US" sz="2600" spc="15" dirty="0">
                <a:latin typeface="Tahoma"/>
                <a:cs typeface="Tahoma"/>
              </a:rPr>
              <a:t>carry-out those</a:t>
            </a:r>
            <a:r>
              <a:rPr lang="en-US" sz="2600" spc="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actions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0" dirty="0">
                <a:latin typeface="Tahoma"/>
                <a:cs typeface="Tahoma"/>
              </a:rPr>
              <a:t>Instruct the </a:t>
            </a:r>
            <a:r>
              <a:rPr lang="en-US" sz="2600" spc="15" dirty="0">
                <a:latin typeface="Tahoma"/>
                <a:cs typeface="Tahoma"/>
              </a:rPr>
              <a:t>computer </a:t>
            </a:r>
            <a:r>
              <a:rPr lang="en-US" sz="2600" spc="10" dirty="0">
                <a:latin typeface="Tahoma"/>
                <a:cs typeface="Tahoma"/>
              </a:rPr>
              <a:t>to carry </a:t>
            </a:r>
            <a:r>
              <a:rPr lang="en-US" sz="2600" spc="15" dirty="0">
                <a:latin typeface="Tahoma"/>
                <a:cs typeface="Tahoma"/>
              </a:rPr>
              <a:t>out </a:t>
            </a:r>
            <a:r>
              <a:rPr lang="en-US" sz="2600" spc="10" dirty="0">
                <a:latin typeface="Tahoma"/>
                <a:cs typeface="Tahoma"/>
              </a:rPr>
              <a:t>those</a:t>
            </a:r>
            <a:r>
              <a:rPr lang="en-US" sz="2600" spc="-10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actions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(input</a:t>
            </a:r>
            <a:r>
              <a:rPr lang="en-US" spc="-85" dirty="0" smtClean="0"/>
              <a:t> </a:t>
            </a:r>
            <a:r>
              <a:rPr lang="en-US" dirty="0" smtClean="0"/>
              <a:t>program)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lv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spc="-5" dirty="0" err="1">
                <a:latin typeface="Courier New"/>
                <a:cs typeface="Courier New"/>
              </a:rPr>
              <a:t>sumcalc</a:t>
            </a:r>
            <a:r>
              <a:rPr lang="en-US" sz="2200" b="1" spc="-5" dirty="0">
                <a:latin typeface="Courier New"/>
                <a:cs typeface="Courier New"/>
              </a:rPr>
              <a:t>(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a, 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b, </a:t>
            </a: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3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N)</a:t>
            </a:r>
            <a:endParaRPr lang="en-US" sz="2200" dirty="0">
              <a:latin typeface="Courier New"/>
              <a:cs typeface="Courier New"/>
            </a:endParaRPr>
          </a:p>
          <a:p>
            <a:pPr marL="127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{</a:t>
            </a:r>
            <a:endParaRPr lang="en-US" sz="2200" dirty="0">
              <a:latin typeface="Courier New"/>
              <a:cs typeface="Courier New"/>
            </a:endParaRPr>
          </a:p>
          <a:p>
            <a:pPr marL="683260" marR="38608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spc="-5" dirty="0" err="1">
                <a:latin typeface="Courier New"/>
                <a:cs typeface="Courier New"/>
              </a:rPr>
              <a:t>int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, x,</a:t>
            </a:r>
            <a:r>
              <a:rPr lang="en-US" sz="2200" b="1" spc="-85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y;  </a:t>
            </a:r>
            <a:r>
              <a:rPr lang="en-US" sz="2200" b="1" dirty="0">
                <a:latin typeface="Courier New"/>
                <a:cs typeface="Courier New"/>
              </a:rPr>
              <a:t>x =</a:t>
            </a:r>
            <a:r>
              <a:rPr lang="en-US" sz="2200" b="1" spc="-35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0;</a:t>
            </a:r>
            <a:endParaRPr lang="en-US" sz="2200" dirty="0">
              <a:latin typeface="Courier New"/>
              <a:cs typeface="Courier New"/>
            </a:endParaRPr>
          </a:p>
          <a:p>
            <a:pPr marL="72517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y =</a:t>
            </a:r>
            <a:r>
              <a:rPr lang="en-US" sz="2200" b="1" spc="-2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0;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  <a:tabLst>
                <a:tab pos="2023745" algn="l"/>
              </a:tabLst>
            </a:pPr>
            <a:r>
              <a:rPr lang="en-US" sz="2200" b="1" spc="-5" dirty="0">
                <a:latin typeface="Courier New"/>
                <a:cs typeface="Courier New"/>
              </a:rPr>
              <a:t>for(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	0; 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&lt;= N; 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++)</a:t>
            </a:r>
            <a:r>
              <a:rPr lang="en-US" sz="2200" b="1" spc="-35" dirty="0">
                <a:latin typeface="Courier New"/>
                <a:cs typeface="Courier New"/>
              </a:rPr>
              <a:t> </a:t>
            </a:r>
            <a:r>
              <a:rPr lang="en-US" sz="2200" b="1" dirty="0">
                <a:latin typeface="Courier New"/>
                <a:cs typeface="Courier New"/>
              </a:rPr>
              <a:t>{</a:t>
            </a:r>
            <a:endParaRPr lang="en-US" sz="2200" dirty="0">
              <a:latin typeface="Courier New"/>
              <a:cs typeface="Courier New"/>
            </a:endParaRPr>
          </a:p>
          <a:p>
            <a:pPr marL="1186180" marR="508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x = x + </a:t>
            </a:r>
            <a:r>
              <a:rPr lang="en-US" sz="2200" b="1" spc="-5" dirty="0">
                <a:latin typeface="Courier New"/>
                <a:cs typeface="Courier New"/>
              </a:rPr>
              <a:t>(4*a/b)*</a:t>
            </a:r>
            <a:r>
              <a:rPr lang="en-US" sz="2200" b="1" spc="-5" dirty="0" err="1">
                <a:latin typeface="Courier New"/>
                <a:cs typeface="Courier New"/>
              </a:rPr>
              <a:t>i</a:t>
            </a:r>
            <a:r>
              <a:rPr lang="en-US" sz="2200" b="1" spc="-5" dirty="0">
                <a:latin typeface="Courier New"/>
                <a:cs typeface="Courier New"/>
              </a:rPr>
              <a:t> </a:t>
            </a:r>
            <a:r>
              <a:rPr lang="en-US" sz="2200" b="1" dirty="0">
                <a:latin typeface="Courier New"/>
                <a:cs typeface="Courier New"/>
              </a:rPr>
              <a:t>+ </a:t>
            </a:r>
            <a:r>
              <a:rPr lang="en-US" sz="2200" b="1" spc="-5" dirty="0">
                <a:latin typeface="Courier New"/>
                <a:cs typeface="Courier New"/>
              </a:rPr>
              <a:t>(i+1)*(i+1);  </a:t>
            </a:r>
            <a:r>
              <a:rPr lang="en-US" sz="2200" b="1" dirty="0">
                <a:latin typeface="Courier New"/>
                <a:cs typeface="Courier New"/>
              </a:rPr>
              <a:t>x = x +</a:t>
            </a:r>
            <a:r>
              <a:rPr lang="en-US" sz="2200" b="1" spc="-4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b*y;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}</a:t>
            </a:r>
            <a:endParaRPr lang="en-US" sz="2200" dirty="0">
              <a:latin typeface="Courier New"/>
              <a:cs typeface="Courier New"/>
            </a:endParaRPr>
          </a:p>
          <a:p>
            <a:pPr marL="68326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spc="-5" dirty="0">
                <a:latin typeface="Courier New"/>
                <a:cs typeface="Courier New"/>
              </a:rPr>
              <a:t>return</a:t>
            </a:r>
            <a:r>
              <a:rPr lang="en-US" sz="2200" b="1" spc="-10" dirty="0">
                <a:latin typeface="Courier New"/>
                <a:cs typeface="Courier New"/>
              </a:rPr>
              <a:t> </a:t>
            </a:r>
            <a:r>
              <a:rPr lang="en-US" sz="2200" b="1" spc="-5" dirty="0">
                <a:latin typeface="Courier New"/>
                <a:cs typeface="Courier New"/>
              </a:rPr>
              <a:t>x;</a:t>
            </a:r>
            <a:endParaRPr lang="en-US" sz="2200" dirty="0">
              <a:latin typeface="Courier New"/>
              <a:cs typeface="Courier New"/>
            </a:endParaRPr>
          </a:p>
          <a:p>
            <a:pPr marL="1270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urier New"/>
                <a:cs typeface="Courier New"/>
              </a:rPr>
              <a:t>}</a:t>
            </a:r>
            <a:endParaRPr lang="en-US" sz="2200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077" y="131492"/>
            <a:ext cx="10391274" cy="567932"/>
          </a:xfrm>
        </p:spPr>
        <p:txBody>
          <a:bodyPr>
            <a:normAutofit fontScale="90000"/>
          </a:bodyPr>
          <a:lstStyle/>
          <a:p>
            <a:r>
              <a:rPr kumimoji="0" lang="en-US" sz="395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Example (Output </a:t>
            </a:r>
            <a:r>
              <a:rPr kumimoji="0" lang="en-US" sz="3950" b="1" i="0" u="none" strike="noStrike" kern="0" cap="none" spc="5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assembly</a:t>
            </a:r>
            <a:r>
              <a:rPr kumimoji="0" lang="en-US" sz="3950" b="1" i="0" u="none" strike="noStrike" kern="0" cap="none" spc="-60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3950" b="1" i="0" u="none" strike="noStrike" kern="0" cap="none" spc="-5" normalizeH="0" baseline="0" noProof="0" dirty="0" smtClean="0">
                <a:ln>
                  <a:noFill/>
                </a:ln>
                <a:effectLst/>
                <a:uLnTx/>
                <a:uFillTx/>
                <a:latin typeface="Tahoma"/>
                <a:cs typeface="Tahoma"/>
              </a:rPr>
              <a:t>code)</a:t>
            </a:r>
            <a:endParaRPr lang="en-US" dirty="0"/>
          </a:p>
        </p:txBody>
      </p:sp>
      <p:sp>
        <p:nvSpPr>
          <p:cNvPr id="4" name="object 6"/>
          <p:cNvSpPr txBox="1"/>
          <p:nvPr/>
        </p:nvSpPr>
        <p:spPr>
          <a:xfrm>
            <a:off x="2099599" y="904396"/>
            <a:ext cx="444500" cy="3441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pushq  movq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5" name="object 7"/>
          <p:cNvSpPr txBox="1"/>
          <p:nvPr/>
        </p:nvSpPr>
        <p:spPr>
          <a:xfrm>
            <a:off x="5620053" y="753514"/>
            <a:ext cx="44450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.size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6" name="object 8"/>
          <p:cNvSpPr txBox="1"/>
          <p:nvPr/>
        </p:nvSpPr>
        <p:spPr>
          <a:xfrm>
            <a:off x="6206841" y="753514"/>
            <a:ext cx="1617980" cy="344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sumcalc,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.-sumcalc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.section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7" name="object 9"/>
          <p:cNvSpPr txBox="1"/>
          <p:nvPr/>
        </p:nvSpPr>
        <p:spPr>
          <a:xfrm>
            <a:off x="5536246" y="1055275"/>
            <a:ext cx="77978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.Lframe1: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8" name="object 10"/>
          <p:cNvSpPr txBox="1"/>
          <p:nvPr/>
        </p:nvSpPr>
        <p:spPr>
          <a:xfrm>
            <a:off x="6206841" y="1206157"/>
            <a:ext cx="44450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9" name="object 13"/>
          <p:cNvSpPr txBox="1"/>
          <p:nvPr/>
        </p:nvSpPr>
        <p:spPr>
          <a:xfrm>
            <a:off x="5536184" y="1357019"/>
            <a:ext cx="111506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.LSCIE1:.long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5"/>
          <p:cNvSpPr txBox="1"/>
          <p:nvPr/>
        </p:nvSpPr>
        <p:spPr>
          <a:xfrm>
            <a:off x="2099431" y="1206157"/>
            <a:ext cx="361315" cy="203581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movl  movl  movl  movl  movl  movl  movl  cmpl  jg  movl  leal  leaq  movq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1" name="object 16"/>
          <p:cNvSpPr txBox="1"/>
          <p:nvPr/>
        </p:nvSpPr>
        <p:spPr>
          <a:xfrm>
            <a:off x="6206714" y="1507900"/>
            <a:ext cx="695960" cy="12689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.string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.sleb128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7"/>
          <p:cNvSpPr txBox="1"/>
          <p:nvPr/>
        </p:nvSpPr>
        <p:spPr>
          <a:xfrm>
            <a:off x="6985322" y="1206157"/>
            <a:ext cx="1282700" cy="1576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.LECIE1-.LSCIE1</a:t>
            </a:r>
            <a:endParaRPr sz="1100" dirty="0">
              <a:latin typeface="Courier New"/>
              <a:cs typeface="Courier New"/>
            </a:endParaRPr>
          </a:p>
          <a:p>
            <a:pPr marL="12700" marR="1010285" indent="-635" algn="just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0x0  0x1  ""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0x1</a:t>
            </a:r>
            <a:endParaRPr sz="1100" dirty="0">
              <a:latin typeface="Courier New"/>
              <a:cs typeface="Courier New"/>
            </a:endParaRPr>
          </a:p>
          <a:p>
            <a:pPr marL="12700" marR="926465" indent="-63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-8  0x10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0xc</a:t>
            </a:r>
            <a:endParaRPr sz="1100" dirty="0">
              <a:latin typeface="Courier New"/>
              <a:cs typeface="Courier New"/>
            </a:endParaRPr>
          </a:p>
          <a:p>
            <a:pPr marL="12700" marR="101155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0x7  0x8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3" name="object 18"/>
          <p:cNvSpPr txBox="1"/>
          <p:nvPr/>
        </p:nvSpPr>
        <p:spPr>
          <a:xfrm>
            <a:off x="6206714" y="2714916"/>
            <a:ext cx="1139825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91210" algn="l"/>
              </a:tabLst>
            </a:pPr>
            <a:r>
              <a:rPr sz="1100" spc="-5" dirty="0">
                <a:latin typeface="Courier New"/>
                <a:cs typeface="Courier New"/>
              </a:rPr>
              <a:t>.byte	0x90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9"/>
          <p:cNvSpPr txBox="1"/>
          <p:nvPr/>
        </p:nvSpPr>
        <p:spPr>
          <a:xfrm>
            <a:off x="6206714" y="2865796"/>
            <a:ext cx="103124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0x1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5" name="object 21"/>
          <p:cNvSpPr txBox="1"/>
          <p:nvPr/>
        </p:nvSpPr>
        <p:spPr>
          <a:xfrm>
            <a:off x="2769892" y="904396"/>
            <a:ext cx="1366520" cy="26539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%rbp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%rsp,</a:t>
            </a:r>
            <a:r>
              <a:rPr sz="1100" spc="-1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%rbp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%edi,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-4(%rbp)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%esi,</a:t>
            </a:r>
            <a:r>
              <a:rPr sz="1100" spc="-5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-8(%rbp)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2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-12(%rbp)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-20(%rbp)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-24(%rbp)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$0,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-16(%rbp)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-12(%rbp),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.L3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-4(%rbp),</a:t>
            </a:r>
            <a:r>
              <a:rPr sz="1100" spc="-2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0(,%rax,4),</a:t>
            </a:r>
            <a:r>
              <a:rPr sz="1100" spc="-4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-8(%rbp),</a:t>
            </a:r>
            <a:r>
              <a:rPr sz="1100" spc="-2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%rax,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-40(%rbp)</a:t>
            </a:r>
            <a:endParaRPr sz="1100" dirty="0">
              <a:latin typeface="Courier New"/>
              <a:cs typeface="Courier New"/>
            </a:endParaRPr>
          </a:p>
          <a:p>
            <a:pPr marL="34798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,</a:t>
            </a:r>
            <a:endParaRPr sz="1100" dirty="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-40(%rbp),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%rcx</a:t>
            </a:r>
            <a:endParaRPr sz="1100" dirty="0">
              <a:latin typeface="Courier New"/>
              <a:cs typeface="Courier New"/>
            </a:endParaRPr>
          </a:p>
        </p:txBody>
      </p:sp>
      <p:sp>
        <p:nvSpPr>
          <p:cNvPr id="16" name="object 24"/>
          <p:cNvSpPr txBox="1"/>
          <p:nvPr/>
        </p:nvSpPr>
        <p:spPr>
          <a:xfrm>
            <a:off x="6206714" y="3016677"/>
            <a:ext cx="888365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  <a:tabLst>
                <a:tab pos="791210" algn="l"/>
              </a:tabLst>
            </a:pPr>
            <a:r>
              <a:rPr sz="1100" spc="-5" dirty="0">
                <a:latin typeface="Courier New"/>
                <a:cs typeface="Courier New"/>
              </a:rPr>
              <a:t>.align	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.quad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.quad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.long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.byte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.uleb128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.align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25"/>
          <p:cNvSpPr txBox="1"/>
          <p:nvPr/>
        </p:nvSpPr>
        <p:spPr>
          <a:xfrm>
            <a:off x="6985396" y="3318407"/>
            <a:ext cx="1450340" cy="21922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.LASFDE1-.Lframe1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.LFB2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.LFE2-.LFB2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0x4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.LCFI0-.LFB2</a:t>
            </a:r>
            <a:endParaRPr sz="1100">
              <a:latin typeface="Courier New"/>
              <a:cs typeface="Courier New"/>
            </a:endParaRPr>
          </a:p>
          <a:p>
            <a:pPr marL="12700" marR="1094105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0xe  0x10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0x86</a:t>
            </a:r>
            <a:endParaRPr sz="1100">
              <a:latin typeface="Courier New"/>
              <a:cs typeface="Courier New"/>
            </a:endParaRPr>
          </a:p>
          <a:p>
            <a:pPr marL="12700" marR="1177925" indent="-635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0x2  0x4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.LCFI1-.LCFI0</a:t>
            </a:r>
            <a:endParaRPr sz="1100">
              <a:latin typeface="Courier New"/>
              <a:cs typeface="Courier New"/>
            </a:endParaRPr>
          </a:p>
          <a:p>
            <a:pPr marL="12700" marR="1177925" algn="just">
              <a:lnSpc>
                <a:spcPts val="1190"/>
              </a:lnSpc>
              <a:spcBef>
                <a:spcPts val="80"/>
              </a:spcBef>
            </a:pPr>
            <a:r>
              <a:rPr sz="1100" spc="-5" dirty="0">
                <a:latin typeface="Courier New"/>
                <a:cs typeface="Courier New"/>
              </a:rPr>
              <a:t>0xd  0x6   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28"/>
          <p:cNvSpPr txBox="1"/>
          <p:nvPr/>
        </p:nvSpPr>
        <p:spPr>
          <a:xfrm>
            <a:off x="2769892" y="3620167"/>
            <a:ext cx="1283335" cy="29617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95"/>
              </a:spcBef>
            </a:pPr>
            <a:r>
              <a:rPr sz="1100" spc="-5" dirty="0">
                <a:latin typeface="Courier New"/>
                <a:cs typeface="Courier New"/>
              </a:rPr>
              <a:t>(%rcx)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-28(%rbp)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-28(%rbp),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7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7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4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(%rax)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-8(%rbp),</a:t>
            </a:r>
            <a:r>
              <a:rPr sz="1100" spc="-2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%eax,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-24(%rbp),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%edx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90"/>
              </a:lnSpc>
            </a:pPr>
            <a:r>
              <a:rPr sz="1100" spc="-5" dirty="0">
                <a:latin typeface="Courier New"/>
                <a:cs typeface="Courier New"/>
              </a:rPr>
              <a:t>%edx,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(%rax)</a:t>
            </a:r>
            <a:endParaRPr sz="1100">
              <a:latin typeface="Courier New"/>
              <a:cs typeface="Courier New"/>
            </a:endParaRPr>
          </a:p>
          <a:p>
            <a:pPr marL="12700" marR="5080" indent="-635">
              <a:lnSpc>
                <a:spcPts val="1190"/>
              </a:lnSpc>
              <a:spcBef>
                <a:spcPts val="85"/>
              </a:spcBef>
            </a:pPr>
            <a:r>
              <a:rPr sz="1100" spc="-5" dirty="0">
                <a:latin typeface="Courier New"/>
                <a:cs typeface="Courier New"/>
              </a:rPr>
              <a:t>-16(%rbp),</a:t>
            </a:r>
            <a:r>
              <a:rPr sz="1100" spc="-50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%rax  (%rax)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100"/>
              </a:lnSpc>
            </a:pPr>
            <a:r>
              <a:rPr sz="1100" spc="-5" dirty="0">
                <a:latin typeface="Courier New"/>
                <a:cs typeface="Courier New"/>
              </a:rPr>
              <a:t>.L2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255"/>
              </a:lnSpc>
            </a:pPr>
            <a:r>
              <a:rPr sz="1100" spc="-5" dirty="0">
                <a:latin typeface="Courier New"/>
                <a:cs typeface="Courier New"/>
              </a:rPr>
              <a:t>-20(%rbp),</a:t>
            </a:r>
            <a:r>
              <a:rPr sz="1100" spc="-45" dirty="0">
                <a:latin typeface="Courier New"/>
                <a:cs typeface="Courier New"/>
              </a:rPr>
              <a:t> </a:t>
            </a:r>
            <a:r>
              <a:rPr sz="1100" spc="-5" dirty="0">
                <a:latin typeface="Courier New"/>
                <a:cs typeface="Courier New"/>
              </a:rPr>
              <a:t>%eax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29"/>
          <p:cNvSpPr txBox="1"/>
          <p:nvPr/>
        </p:nvSpPr>
        <p:spPr>
          <a:xfrm>
            <a:off x="2099431" y="3318407"/>
            <a:ext cx="445134" cy="357084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45"/>
              </a:spcBef>
            </a:pPr>
            <a:r>
              <a:rPr sz="1100" spc="-5" dirty="0">
                <a:latin typeface="Courier New"/>
                <a:cs typeface="Courier New"/>
              </a:rPr>
              <a:t>movq  cltd  idivl  movl  movl  imull  movl  incl  imull  addl  leaq  addl  movl  movl  imull  leaq  addl  leaq  incl  jmp  movl  leave  ret</a:t>
            </a:r>
            <a:endParaRPr sz="11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76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247" y="562471"/>
            <a:ext cx="7732251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327" dirty="0">
                <a:latin typeface="Cambria"/>
                <a:cs typeface="Cambria"/>
              </a:rPr>
              <a:t>From </a:t>
            </a:r>
            <a:r>
              <a:rPr sz="3267" spc="263" dirty="0">
                <a:latin typeface="Cambria"/>
                <a:cs typeface="Cambria"/>
              </a:rPr>
              <a:t>Description </a:t>
            </a:r>
            <a:r>
              <a:rPr sz="3267" spc="218" dirty="0">
                <a:latin typeface="Cambria"/>
                <a:cs typeface="Cambria"/>
              </a:rPr>
              <a:t>to</a:t>
            </a:r>
            <a:r>
              <a:rPr sz="3267" spc="277" dirty="0">
                <a:latin typeface="Cambria"/>
                <a:cs typeface="Cambria"/>
              </a:rPr>
              <a:t> </a:t>
            </a:r>
            <a:r>
              <a:rPr sz="3267" spc="268" dirty="0">
                <a:latin typeface="Cambria"/>
                <a:cs typeface="Cambria"/>
              </a:rPr>
              <a:t>Implementation</a:t>
            </a:r>
            <a:endParaRPr sz="3267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4188" y="167588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540342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404795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26924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4188" y="4785615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64188" y="5300830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4188" y="5817198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13" dirty="0">
                <a:solidFill>
                  <a:srgbClr val="3B3B3B"/>
                </a:solidFill>
                <a:cs typeface="Calibri"/>
              </a:rPr>
              <a:t>●</a:t>
            </a:r>
            <a:endParaRPr sz="1044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58102" y="1576763"/>
            <a:ext cx="7786423" cy="4511763"/>
          </a:xfrm>
          <a:prstGeom prst="rect">
            <a:avLst/>
          </a:prstGeom>
        </p:spPr>
        <p:txBody>
          <a:bodyPr vert="horz" wrap="square" lIns="0" tIns="32273" rIns="0" bIns="0" rtlCol="0">
            <a:spAutoFit/>
          </a:bodyPr>
          <a:lstStyle/>
          <a:p>
            <a:pPr marL="11527" marR="672572">
              <a:lnSpc>
                <a:spcPts val="2741"/>
              </a:lnSpc>
              <a:spcBef>
                <a:spcPts val="254"/>
              </a:spcBef>
            </a:pPr>
            <a:r>
              <a:rPr sz="2360" b="1" spc="213" dirty="0">
                <a:solidFill>
                  <a:srgbClr val="0000FF"/>
                </a:solidFill>
                <a:latin typeface="Trebuchet MS"/>
                <a:cs typeface="Trebuchet MS"/>
              </a:rPr>
              <a:t>Lexical </a:t>
            </a:r>
            <a:r>
              <a:rPr sz="2360" b="1" spc="245" dirty="0">
                <a:solidFill>
                  <a:srgbClr val="0000FF"/>
                </a:solidFill>
                <a:latin typeface="Trebuchet MS"/>
                <a:cs typeface="Trebuchet MS"/>
              </a:rPr>
              <a:t>analysis </a:t>
            </a:r>
            <a:r>
              <a:rPr sz="2360" b="1" spc="281" dirty="0">
                <a:solidFill>
                  <a:srgbClr val="0000FF"/>
                </a:solidFill>
                <a:latin typeface="Trebuchet MS"/>
                <a:cs typeface="Trebuchet MS"/>
              </a:rPr>
              <a:t>(Scanning):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Identify</a:t>
            </a:r>
            <a:r>
              <a:rPr sz="2360" spc="-113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logical 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pieces </a:t>
            </a:r>
            <a:r>
              <a:rPr sz="2360" spc="163" dirty="0">
                <a:solidFill>
                  <a:srgbClr val="3B3B3B"/>
                </a:solidFill>
                <a:latin typeface="Cambria"/>
                <a:cs typeface="Cambria"/>
              </a:rPr>
              <a:t>of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360" spc="28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description.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485843">
              <a:lnSpc>
                <a:spcPts val="2741"/>
              </a:lnSpc>
              <a:spcBef>
                <a:spcPts val="1325"/>
              </a:spcBef>
            </a:pPr>
            <a:r>
              <a:rPr sz="2360" b="1" spc="241" dirty="0">
                <a:solidFill>
                  <a:srgbClr val="0000FF"/>
                </a:solidFill>
                <a:latin typeface="Trebuchet MS"/>
                <a:cs typeface="Trebuchet MS"/>
              </a:rPr>
              <a:t>Syntax </a:t>
            </a:r>
            <a:r>
              <a:rPr sz="2360" b="1" spc="245" dirty="0">
                <a:solidFill>
                  <a:srgbClr val="0000FF"/>
                </a:solidFill>
                <a:latin typeface="Trebuchet MS"/>
                <a:cs typeface="Trebuchet MS"/>
              </a:rPr>
              <a:t>analysis </a:t>
            </a:r>
            <a:r>
              <a:rPr sz="2360" b="1" spc="268" dirty="0">
                <a:solidFill>
                  <a:srgbClr val="0000FF"/>
                </a:solidFill>
                <a:latin typeface="Trebuchet MS"/>
                <a:cs typeface="Trebuchet MS"/>
              </a:rPr>
              <a:t>(Parsing):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Identify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how</a:t>
            </a:r>
            <a:r>
              <a:rPr sz="2360" spc="-1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those  </a:t>
            </a:r>
            <a:r>
              <a:rPr sz="2360" spc="208" dirty="0">
                <a:solidFill>
                  <a:srgbClr val="3B3B3B"/>
                </a:solidFill>
                <a:latin typeface="Cambria"/>
                <a:cs typeface="Cambria"/>
              </a:rPr>
              <a:t>pieces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relate </a:t>
            </a:r>
            <a:r>
              <a:rPr sz="2360" spc="159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360" spc="245" dirty="0">
                <a:solidFill>
                  <a:srgbClr val="3B3B3B"/>
                </a:solidFill>
                <a:latin typeface="Cambria"/>
                <a:cs typeface="Cambria"/>
              </a:rPr>
              <a:t>each</a:t>
            </a:r>
            <a:r>
              <a:rPr sz="2360" spc="33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195" dirty="0">
                <a:solidFill>
                  <a:srgbClr val="3B3B3B"/>
                </a:solidFill>
                <a:latin typeface="Cambria"/>
                <a:cs typeface="Cambria"/>
              </a:rPr>
              <a:t>other.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391902">
              <a:lnSpc>
                <a:spcPts val="2741"/>
              </a:lnSpc>
              <a:spcBef>
                <a:spcPts val="1325"/>
              </a:spcBef>
            </a:pPr>
            <a:r>
              <a:rPr sz="2360" b="1" spc="281" dirty="0">
                <a:solidFill>
                  <a:srgbClr val="0000FF"/>
                </a:solidFill>
                <a:latin typeface="Trebuchet MS"/>
                <a:cs typeface="Trebuchet MS"/>
              </a:rPr>
              <a:t>Semantic </a:t>
            </a:r>
            <a:r>
              <a:rPr sz="2360" b="1" spc="218" dirty="0">
                <a:solidFill>
                  <a:srgbClr val="0000FF"/>
                </a:solidFill>
                <a:latin typeface="Trebuchet MS"/>
                <a:cs typeface="Trebuchet MS"/>
              </a:rPr>
              <a:t>analysis: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Identify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227" dirty="0">
                <a:solidFill>
                  <a:srgbClr val="3B3B3B"/>
                </a:solidFill>
                <a:latin typeface="Cambria"/>
                <a:cs typeface="Cambria"/>
              </a:rPr>
              <a:t>meaning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of</a:t>
            </a:r>
            <a:r>
              <a:rPr sz="2360" spc="-2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the  </a:t>
            </a:r>
            <a:r>
              <a:rPr sz="2360" spc="168" dirty="0">
                <a:solidFill>
                  <a:srgbClr val="3B3B3B"/>
                </a:solidFill>
                <a:latin typeface="Cambria"/>
                <a:cs typeface="Cambria"/>
              </a:rPr>
              <a:t>overall</a:t>
            </a:r>
            <a:r>
              <a:rPr sz="2360" spc="21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62"/>
              </a:spcBef>
            </a:pPr>
            <a:r>
              <a:rPr sz="2360" b="1" spc="481" dirty="0">
                <a:solidFill>
                  <a:srgbClr val="0000FF"/>
                </a:solidFill>
                <a:latin typeface="Trebuchet MS"/>
                <a:cs typeface="Trebuchet MS"/>
              </a:rPr>
              <a:t>IR </a:t>
            </a: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Generation: </a:t>
            </a:r>
            <a:r>
              <a:rPr sz="2360" spc="231" dirty="0">
                <a:solidFill>
                  <a:srgbClr val="3B3B3B"/>
                </a:solidFill>
                <a:latin typeface="Cambria"/>
                <a:cs typeface="Cambria"/>
              </a:rPr>
              <a:t>Design </a:t>
            </a:r>
            <a:r>
              <a:rPr sz="2360" spc="204" dirty="0">
                <a:solidFill>
                  <a:srgbClr val="3B3B3B"/>
                </a:solidFill>
                <a:latin typeface="Cambria"/>
                <a:cs typeface="Cambria"/>
              </a:rPr>
              <a:t>one </a:t>
            </a:r>
            <a:r>
              <a:rPr sz="2360" spc="172" dirty="0">
                <a:solidFill>
                  <a:srgbClr val="3B3B3B"/>
                </a:solidFill>
                <a:latin typeface="Cambria"/>
                <a:cs typeface="Cambria"/>
              </a:rPr>
              <a:t>possible</a:t>
            </a:r>
            <a:r>
              <a:rPr sz="2360" spc="-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34"/>
              </a:spcBef>
            </a:pPr>
            <a:r>
              <a:rPr sz="2360" b="1" spc="481" dirty="0">
                <a:solidFill>
                  <a:srgbClr val="0000FF"/>
                </a:solidFill>
                <a:latin typeface="Trebuchet MS"/>
                <a:cs typeface="Trebuchet MS"/>
              </a:rPr>
              <a:t>IR </a:t>
            </a: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Optimization: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Simplify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intended</a:t>
            </a:r>
            <a:r>
              <a:rPr sz="2360" spc="-23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25"/>
              </a:spcBef>
            </a:pPr>
            <a:r>
              <a:rPr sz="2360" b="1" spc="218" dirty="0">
                <a:solidFill>
                  <a:srgbClr val="0000FF"/>
                </a:solidFill>
                <a:latin typeface="Trebuchet MS"/>
                <a:cs typeface="Trebuchet MS"/>
              </a:rPr>
              <a:t>Generation: </a:t>
            </a:r>
            <a:r>
              <a:rPr sz="2360" spc="222" dirty="0">
                <a:solidFill>
                  <a:srgbClr val="3B3B3B"/>
                </a:solidFill>
                <a:latin typeface="Cambria"/>
                <a:cs typeface="Cambria"/>
              </a:rPr>
              <a:t>Fabricate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</a:t>
            </a:r>
            <a:r>
              <a:rPr sz="2360" spc="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234"/>
              </a:spcBef>
            </a:pPr>
            <a:r>
              <a:rPr sz="2360" b="1" spc="222" dirty="0">
                <a:solidFill>
                  <a:srgbClr val="0000FF"/>
                </a:solidFill>
                <a:latin typeface="Trebuchet MS"/>
                <a:cs typeface="Trebuchet MS"/>
              </a:rPr>
              <a:t>Optimization: </a:t>
            </a:r>
            <a:r>
              <a:rPr sz="2360" spc="191" dirty="0">
                <a:solidFill>
                  <a:srgbClr val="3B3B3B"/>
                </a:solidFill>
                <a:latin typeface="Cambria"/>
                <a:cs typeface="Cambria"/>
              </a:rPr>
              <a:t>Improve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360" spc="185" dirty="0">
                <a:solidFill>
                  <a:srgbClr val="3B3B3B"/>
                </a:solidFill>
                <a:latin typeface="Cambria"/>
                <a:cs typeface="Cambria"/>
              </a:rPr>
              <a:t>resulting</a:t>
            </a:r>
            <a:r>
              <a:rPr sz="2360" spc="12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360" spc="200" dirty="0">
                <a:solidFill>
                  <a:srgbClr val="3B3B3B"/>
                </a:solidFill>
                <a:latin typeface="Cambria"/>
                <a:cs typeface="Cambria"/>
              </a:rPr>
              <a:t>structure.</a:t>
            </a:r>
            <a:endParaRPr sz="2360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698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13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490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553" y="562471"/>
            <a:ext cx="7728793" cy="5144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267" spc="286" dirty="0">
                <a:latin typeface="Cambria"/>
                <a:cs typeface="Cambria"/>
              </a:rPr>
              <a:t>The </a:t>
            </a:r>
            <a:r>
              <a:rPr sz="3267" spc="304" dirty="0">
                <a:latin typeface="Cambria"/>
                <a:cs typeface="Cambria"/>
              </a:rPr>
              <a:t>Structure </a:t>
            </a:r>
            <a:r>
              <a:rPr sz="3267" spc="222" dirty="0">
                <a:latin typeface="Cambria"/>
                <a:cs typeface="Cambria"/>
              </a:rPr>
              <a:t>of </a:t>
            </a:r>
            <a:r>
              <a:rPr sz="3267" spc="349" dirty="0">
                <a:latin typeface="Cambria"/>
                <a:cs typeface="Cambria"/>
              </a:rPr>
              <a:t>a </a:t>
            </a:r>
            <a:r>
              <a:rPr sz="3267" spc="331" dirty="0">
                <a:latin typeface="Cambria"/>
                <a:cs typeface="Cambria"/>
              </a:rPr>
              <a:t>Modern</a:t>
            </a:r>
            <a:r>
              <a:rPr sz="3267" spc="349" dirty="0">
                <a:latin typeface="Cambria"/>
                <a:cs typeface="Cambria"/>
              </a:rPr>
              <a:t> </a:t>
            </a:r>
            <a:r>
              <a:rPr sz="3267" spc="295" dirty="0">
                <a:latin typeface="Cambria"/>
                <a:cs typeface="Cambria"/>
              </a:rPr>
              <a:t>Compiler</a:t>
            </a:r>
            <a:endParaRPr sz="3267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39660" y="1659751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4847" y="186722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847" y="1867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2192" y="20746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857250" y="0"/>
                </a:moveTo>
                <a:lnTo>
                  <a:pt x="857250" y="57150"/>
                </a:lnTo>
                <a:lnTo>
                  <a:pt x="0" y="57150"/>
                </a:lnTo>
                <a:lnTo>
                  <a:pt x="0" y="171450"/>
                </a:lnTo>
                <a:lnTo>
                  <a:pt x="857250" y="171450"/>
                </a:lnTo>
                <a:lnTo>
                  <a:pt x="857250" y="228600"/>
                </a:lnTo>
                <a:lnTo>
                  <a:pt x="1143000" y="114300"/>
                </a:lnTo>
                <a:lnTo>
                  <a:pt x="85725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36756" y="5601660"/>
            <a:ext cx="1037345" cy="207469"/>
          </a:xfrm>
          <a:custGeom>
            <a:avLst/>
            <a:gdLst/>
            <a:ahLst/>
            <a:cxnLst/>
            <a:rect l="l" t="t" r="r" b="b"/>
            <a:pathLst>
              <a:path w="1143000" h="228600">
                <a:moveTo>
                  <a:pt x="0" y="57150"/>
                </a:moveTo>
                <a:lnTo>
                  <a:pt x="857250" y="57150"/>
                </a:lnTo>
                <a:lnTo>
                  <a:pt x="857250" y="0"/>
                </a:lnTo>
                <a:lnTo>
                  <a:pt x="1143000" y="114300"/>
                </a:lnTo>
                <a:lnTo>
                  <a:pt x="857250" y="228600"/>
                </a:lnTo>
                <a:lnTo>
                  <a:pt x="857250" y="171450"/>
                </a:lnTo>
                <a:lnTo>
                  <a:pt x="0" y="171450"/>
                </a:lnTo>
                <a:lnTo>
                  <a:pt x="0" y="571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36756" y="56016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7410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1286510" y="0"/>
                </a:moveTo>
                <a:lnTo>
                  <a:pt x="256540" y="0"/>
                </a:lnTo>
                <a:lnTo>
                  <a:pt x="225563" y="7401"/>
                </a:lnTo>
                <a:lnTo>
                  <a:pt x="198278" y="26828"/>
                </a:lnTo>
                <a:lnTo>
                  <a:pt x="178851" y="54113"/>
                </a:lnTo>
                <a:lnTo>
                  <a:pt x="171450" y="85089"/>
                </a:lnTo>
                <a:lnTo>
                  <a:pt x="171450" y="1200150"/>
                </a:lnTo>
                <a:lnTo>
                  <a:pt x="85090" y="1200150"/>
                </a:lnTo>
                <a:lnTo>
                  <a:pt x="54113" y="1207571"/>
                </a:lnTo>
                <a:lnTo>
                  <a:pt x="26828" y="1227137"/>
                </a:lnTo>
                <a:lnTo>
                  <a:pt x="7401" y="1254799"/>
                </a:lnTo>
                <a:lnTo>
                  <a:pt x="0" y="1286510"/>
                </a:lnTo>
                <a:lnTo>
                  <a:pt x="7401" y="1317486"/>
                </a:lnTo>
                <a:lnTo>
                  <a:pt x="26828" y="1344771"/>
                </a:lnTo>
                <a:lnTo>
                  <a:pt x="54113" y="1364198"/>
                </a:lnTo>
                <a:lnTo>
                  <a:pt x="85090" y="1371600"/>
                </a:lnTo>
                <a:lnTo>
                  <a:pt x="1115060" y="1371600"/>
                </a:lnTo>
                <a:lnTo>
                  <a:pt x="1146036" y="1364198"/>
                </a:lnTo>
                <a:lnTo>
                  <a:pt x="1173321" y="1344771"/>
                </a:lnTo>
                <a:lnTo>
                  <a:pt x="1192748" y="1317486"/>
                </a:lnTo>
                <a:lnTo>
                  <a:pt x="1200150" y="1286510"/>
                </a:lnTo>
                <a:lnTo>
                  <a:pt x="1200150" y="171450"/>
                </a:lnTo>
                <a:lnTo>
                  <a:pt x="1286510" y="171450"/>
                </a:lnTo>
                <a:lnTo>
                  <a:pt x="1317486" y="164028"/>
                </a:lnTo>
                <a:lnTo>
                  <a:pt x="1344771" y="144462"/>
                </a:lnTo>
                <a:lnTo>
                  <a:pt x="1364198" y="116800"/>
                </a:lnTo>
                <a:lnTo>
                  <a:pt x="1371600" y="85089"/>
                </a:lnTo>
                <a:lnTo>
                  <a:pt x="1364198" y="54113"/>
                </a:lnTo>
                <a:lnTo>
                  <a:pt x="1344771" y="26828"/>
                </a:lnTo>
                <a:lnTo>
                  <a:pt x="1317486" y="7401"/>
                </a:lnTo>
                <a:lnTo>
                  <a:pt x="128651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0034" y="1452283"/>
            <a:ext cx="1244813" cy="1244813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85090" y="1371600"/>
                </a:moveTo>
                <a:lnTo>
                  <a:pt x="54113" y="1364198"/>
                </a:lnTo>
                <a:lnTo>
                  <a:pt x="26828" y="1344771"/>
                </a:lnTo>
                <a:lnTo>
                  <a:pt x="7401" y="1317486"/>
                </a:lnTo>
                <a:lnTo>
                  <a:pt x="0" y="1286510"/>
                </a:lnTo>
                <a:lnTo>
                  <a:pt x="7401" y="1254799"/>
                </a:lnTo>
                <a:lnTo>
                  <a:pt x="26828" y="1227137"/>
                </a:lnTo>
                <a:lnTo>
                  <a:pt x="54113" y="1207571"/>
                </a:lnTo>
                <a:lnTo>
                  <a:pt x="85090" y="1200150"/>
                </a:lnTo>
                <a:lnTo>
                  <a:pt x="171450" y="1200150"/>
                </a:lnTo>
                <a:lnTo>
                  <a:pt x="171450" y="85089"/>
                </a:lnTo>
                <a:lnTo>
                  <a:pt x="178851" y="54113"/>
                </a:lnTo>
                <a:lnTo>
                  <a:pt x="198278" y="26828"/>
                </a:lnTo>
                <a:lnTo>
                  <a:pt x="225563" y="7401"/>
                </a:lnTo>
                <a:lnTo>
                  <a:pt x="256540" y="0"/>
                </a:lnTo>
                <a:lnTo>
                  <a:pt x="1286510" y="0"/>
                </a:lnTo>
                <a:lnTo>
                  <a:pt x="1317486" y="7401"/>
                </a:lnTo>
                <a:lnTo>
                  <a:pt x="1344771" y="26828"/>
                </a:lnTo>
                <a:lnTo>
                  <a:pt x="1364198" y="54113"/>
                </a:lnTo>
                <a:lnTo>
                  <a:pt x="1371600" y="85089"/>
                </a:lnTo>
                <a:lnTo>
                  <a:pt x="1364198" y="116800"/>
                </a:lnTo>
                <a:lnTo>
                  <a:pt x="1344771" y="144462"/>
                </a:lnTo>
                <a:lnTo>
                  <a:pt x="1317486" y="164028"/>
                </a:lnTo>
                <a:lnTo>
                  <a:pt x="1286510" y="171450"/>
                </a:lnTo>
                <a:lnTo>
                  <a:pt x="1200150" y="171450"/>
                </a:lnTo>
                <a:lnTo>
                  <a:pt x="1200150" y="1286510"/>
                </a:lnTo>
                <a:lnTo>
                  <a:pt x="1192748" y="1317486"/>
                </a:lnTo>
                <a:lnTo>
                  <a:pt x="1173321" y="1344771"/>
                </a:lnTo>
                <a:lnTo>
                  <a:pt x="1146036" y="1364198"/>
                </a:lnTo>
                <a:lnTo>
                  <a:pt x="1115060" y="1371600"/>
                </a:lnTo>
                <a:lnTo>
                  <a:pt x="85090" y="13716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41909" y="0"/>
                </a:lnTo>
                <a:lnTo>
                  <a:pt x="26253" y="3710"/>
                </a:lnTo>
                <a:lnTo>
                  <a:pt x="12858" y="13493"/>
                </a:lnTo>
                <a:lnTo>
                  <a:pt x="3512" y="27324"/>
                </a:lnTo>
                <a:lnTo>
                  <a:pt x="0" y="43180"/>
                </a:lnTo>
                <a:lnTo>
                  <a:pt x="3512" y="59035"/>
                </a:lnTo>
                <a:lnTo>
                  <a:pt x="12858" y="72866"/>
                </a:lnTo>
                <a:lnTo>
                  <a:pt x="26253" y="82649"/>
                </a:lnTo>
                <a:lnTo>
                  <a:pt x="41909" y="86360"/>
                </a:lnTo>
                <a:lnTo>
                  <a:pt x="73620" y="78938"/>
                </a:lnTo>
                <a:lnTo>
                  <a:pt x="101282" y="59372"/>
                </a:lnTo>
                <a:lnTo>
                  <a:pt x="120848" y="31710"/>
                </a:lnTo>
                <a:lnTo>
                  <a:pt x="128269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44824" y="1529506"/>
            <a:ext cx="116413" cy="78377"/>
          </a:xfrm>
          <a:custGeom>
            <a:avLst/>
            <a:gdLst/>
            <a:ahLst/>
            <a:cxnLst/>
            <a:rect l="l" t="t" r="r" b="b"/>
            <a:pathLst>
              <a:path w="128269" h="86360">
                <a:moveTo>
                  <a:pt x="128269" y="0"/>
                </a:moveTo>
                <a:lnTo>
                  <a:pt x="120848" y="31710"/>
                </a:lnTo>
                <a:lnTo>
                  <a:pt x="101282" y="59372"/>
                </a:lnTo>
                <a:lnTo>
                  <a:pt x="73620" y="78938"/>
                </a:lnTo>
                <a:lnTo>
                  <a:pt x="41909" y="86360"/>
                </a:lnTo>
                <a:lnTo>
                  <a:pt x="26253" y="82649"/>
                </a:lnTo>
                <a:lnTo>
                  <a:pt x="12858" y="72866"/>
                </a:lnTo>
                <a:lnTo>
                  <a:pt x="3512" y="59035"/>
                </a:lnTo>
                <a:lnTo>
                  <a:pt x="0" y="43180"/>
                </a:lnTo>
                <a:lnTo>
                  <a:pt x="3512" y="27324"/>
                </a:lnTo>
                <a:lnTo>
                  <a:pt x="12858" y="13493"/>
                </a:lnTo>
                <a:lnTo>
                  <a:pt x="26253" y="3710"/>
                </a:lnTo>
                <a:lnTo>
                  <a:pt x="41909" y="0"/>
                </a:lnTo>
                <a:lnTo>
                  <a:pt x="12826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85090" y="0"/>
                </a:moveTo>
                <a:lnTo>
                  <a:pt x="54113" y="7421"/>
                </a:lnTo>
                <a:lnTo>
                  <a:pt x="26828" y="26987"/>
                </a:lnTo>
                <a:lnTo>
                  <a:pt x="7401" y="54649"/>
                </a:lnTo>
                <a:lnTo>
                  <a:pt x="0" y="86360"/>
                </a:lnTo>
                <a:lnTo>
                  <a:pt x="7401" y="117336"/>
                </a:lnTo>
                <a:lnTo>
                  <a:pt x="26828" y="144621"/>
                </a:lnTo>
                <a:lnTo>
                  <a:pt x="54113" y="164048"/>
                </a:lnTo>
                <a:lnTo>
                  <a:pt x="85090" y="171450"/>
                </a:lnTo>
                <a:lnTo>
                  <a:pt x="116800" y="164048"/>
                </a:lnTo>
                <a:lnTo>
                  <a:pt x="144462" y="144621"/>
                </a:lnTo>
                <a:lnTo>
                  <a:pt x="164028" y="117336"/>
                </a:lnTo>
                <a:lnTo>
                  <a:pt x="171450" y="86360"/>
                </a:lnTo>
                <a:lnTo>
                  <a:pt x="85090" y="86360"/>
                </a:lnTo>
                <a:lnTo>
                  <a:pt x="100945" y="82649"/>
                </a:lnTo>
                <a:lnTo>
                  <a:pt x="114776" y="72866"/>
                </a:lnTo>
                <a:lnTo>
                  <a:pt x="124559" y="59035"/>
                </a:lnTo>
                <a:lnTo>
                  <a:pt x="128269" y="43179"/>
                </a:lnTo>
                <a:lnTo>
                  <a:pt x="124559" y="27324"/>
                </a:lnTo>
                <a:lnTo>
                  <a:pt x="114776" y="13493"/>
                </a:lnTo>
                <a:lnTo>
                  <a:pt x="100945" y="3710"/>
                </a:lnTo>
                <a:lnTo>
                  <a:pt x="8509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50033" y="2541494"/>
            <a:ext cx="155602" cy="155602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450" y="86360"/>
                </a:moveTo>
                <a:lnTo>
                  <a:pt x="164028" y="117336"/>
                </a:lnTo>
                <a:lnTo>
                  <a:pt x="144462" y="144621"/>
                </a:lnTo>
                <a:lnTo>
                  <a:pt x="116800" y="164048"/>
                </a:lnTo>
                <a:lnTo>
                  <a:pt x="85090" y="171450"/>
                </a:lnTo>
                <a:lnTo>
                  <a:pt x="54113" y="164048"/>
                </a:lnTo>
                <a:lnTo>
                  <a:pt x="26828" y="144621"/>
                </a:lnTo>
                <a:lnTo>
                  <a:pt x="7401" y="117336"/>
                </a:lnTo>
                <a:lnTo>
                  <a:pt x="0" y="86360"/>
                </a:lnTo>
                <a:lnTo>
                  <a:pt x="7401" y="54649"/>
                </a:lnTo>
                <a:lnTo>
                  <a:pt x="26828" y="26987"/>
                </a:lnTo>
                <a:lnTo>
                  <a:pt x="54113" y="7421"/>
                </a:lnTo>
                <a:lnTo>
                  <a:pt x="85090" y="0"/>
                </a:lnTo>
                <a:lnTo>
                  <a:pt x="100945" y="3710"/>
                </a:lnTo>
                <a:lnTo>
                  <a:pt x="128269" y="43179"/>
                </a:lnTo>
                <a:lnTo>
                  <a:pt x="100945" y="82649"/>
                </a:lnTo>
                <a:lnTo>
                  <a:pt x="85090" y="86360"/>
                </a:lnTo>
                <a:lnTo>
                  <a:pt x="171450" y="863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86359" y="85089"/>
                </a:lnTo>
                <a:lnTo>
                  <a:pt x="78938" y="54113"/>
                </a:lnTo>
                <a:lnTo>
                  <a:pt x="59372" y="26828"/>
                </a:lnTo>
                <a:lnTo>
                  <a:pt x="31710" y="7401"/>
                </a:lnTo>
                <a:lnTo>
                  <a:pt x="0" y="0"/>
                </a:lnTo>
                <a:close/>
              </a:path>
            </a:pathLst>
          </a:custGeom>
          <a:solidFill>
            <a:srgbClr val="CCCCA2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82859" y="1452282"/>
            <a:ext cx="78377" cy="77225"/>
          </a:xfrm>
          <a:custGeom>
            <a:avLst/>
            <a:gdLst/>
            <a:ahLst/>
            <a:cxnLst/>
            <a:rect l="l" t="t" r="r" b="b"/>
            <a:pathLst>
              <a:path w="86359" h="85089">
                <a:moveTo>
                  <a:pt x="0" y="0"/>
                </a:moveTo>
                <a:lnTo>
                  <a:pt x="31710" y="7401"/>
                </a:lnTo>
                <a:lnTo>
                  <a:pt x="59372" y="26828"/>
                </a:lnTo>
                <a:lnTo>
                  <a:pt x="78938" y="54113"/>
                </a:lnTo>
                <a:lnTo>
                  <a:pt x="86359" y="8508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05635" y="2541494"/>
            <a:ext cx="0" cy="78377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3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CCCCA2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82859" y="1607884"/>
            <a:ext cx="934762" cy="0"/>
          </a:xfrm>
          <a:custGeom>
            <a:avLst/>
            <a:gdLst/>
            <a:ahLst/>
            <a:cxnLst/>
            <a:rect l="l" t="t" r="r" b="b"/>
            <a:pathLst>
              <a:path w="1029969">
                <a:moveTo>
                  <a:pt x="0" y="0"/>
                </a:moveTo>
                <a:lnTo>
                  <a:pt x="1029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50034" y="14522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94847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8654" y="1755417"/>
            <a:ext cx="826418" cy="602664"/>
          </a:xfrm>
          <a:prstGeom prst="rect">
            <a:avLst/>
          </a:prstGeom>
        </p:spPr>
        <p:txBody>
          <a:bodyPr vert="horz" wrap="square" lIns="0" tIns="38036" rIns="0" bIns="0" rtlCol="0">
            <a:spAutoFit/>
          </a:bodyPr>
          <a:lstStyle/>
          <a:p>
            <a:pPr marL="110655" marR="4611" indent="-99128">
              <a:lnSpc>
                <a:spcPts val="2233"/>
              </a:lnSpc>
              <a:spcBef>
                <a:spcPts val="300"/>
              </a:spcBef>
            </a:pP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997" dirty="0">
                <a:solidFill>
                  <a:srgbClr val="3B3B3B"/>
                </a:solidFill>
                <a:latin typeface="Arial"/>
                <a:cs typeface="Arial"/>
              </a:rPr>
              <a:t>ce  </a:t>
            </a:r>
            <a:r>
              <a:rPr sz="1997" spc="-5" dirty="0">
                <a:solidFill>
                  <a:srgbClr val="3B3B3B"/>
                </a:solidFill>
                <a:latin typeface="Arial"/>
                <a:cs typeface="Arial"/>
              </a:rPr>
              <a:t>Code</a:t>
            </a:r>
            <a:endParaRPr sz="199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1570" y="5186723"/>
            <a:ext cx="1659751" cy="944903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458" rIns="0" bIns="0" rtlCol="0">
            <a:spAutoFit/>
          </a:bodyPr>
          <a:lstStyle/>
          <a:p>
            <a:pPr>
              <a:spcBef>
                <a:spcPts val="27"/>
              </a:spcBef>
            </a:pPr>
            <a:endParaRPr sz="195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97946" marR="242633" indent="-248973">
              <a:lnSpc>
                <a:spcPts val="2469"/>
              </a:lnSpc>
            </a:pPr>
            <a:r>
              <a:rPr sz="2178" b="1" spc="-5" dirty="0">
                <a:solidFill>
                  <a:srgbClr val="00FF00"/>
                </a:solidFill>
                <a:latin typeface="Courier New"/>
                <a:cs typeface="Courier New"/>
              </a:rPr>
              <a:t>Machine  Code</a:t>
            </a:r>
            <a:endParaRPr sz="217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222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643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648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 txBox="1"/>
          <p:nvPr/>
        </p:nvSpPr>
        <p:spPr>
          <a:xfrm>
            <a:off x="2005404" y="1653989"/>
            <a:ext cx="1765790" cy="4564343"/>
          </a:xfrm>
          <a:prstGeom prst="rect">
            <a:avLst/>
          </a:prstGeom>
        </p:spPr>
        <p:txBody>
          <a:bodyPr vert="horz" wrap="square" lIns="0" tIns="24781" rIns="0" bIns="0" rtlCol="0">
            <a:spAutoFit/>
          </a:bodyPr>
          <a:lstStyle/>
          <a:p>
            <a:pPr marL="11527" marR="4611">
              <a:lnSpc>
                <a:spcPct val="94500"/>
              </a:lnSpc>
              <a:spcBef>
                <a:spcPts val="195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T_While  T_LeftParen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T_Less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z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T_RightParen  T_OpenBrace  T_Int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a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b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T_CloseBrace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472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825">
              <a:lnSpc>
                <a:spcPct val="100000"/>
              </a:lnSpc>
              <a:spcBef>
                <a:spcPts val="7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Introduction to computer language</a:t>
            </a:r>
            <a:r>
              <a:rPr lang="en-US" sz="3050" spc="60" dirty="0">
                <a:latin typeface="Tahoma"/>
                <a:cs typeface="Tahoma"/>
              </a:rPr>
              <a:t> </a:t>
            </a:r>
            <a:r>
              <a:rPr lang="en-US" sz="3050" spc="10" dirty="0">
                <a:latin typeface="Tahoma"/>
                <a:cs typeface="Tahoma"/>
              </a:rPr>
              <a:t>engineering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What </a:t>
            </a:r>
            <a:r>
              <a:rPr lang="en-US" sz="2600" spc="15" dirty="0">
                <a:latin typeface="Tahoma"/>
                <a:cs typeface="Tahoma"/>
              </a:rPr>
              <a:t>are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compilers?</a:t>
            </a:r>
            <a:endParaRPr lang="en-US" sz="2600" dirty="0">
              <a:latin typeface="Tahoma"/>
              <a:cs typeface="Tahoma"/>
            </a:endParaRPr>
          </a:p>
          <a:p>
            <a:pPr marL="934085" lvl="1" indent="-419734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934085" algn="l"/>
                <a:tab pos="934719" algn="l"/>
              </a:tabLst>
            </a:pPr>
            <a:r>
              <a:rPr lang="en-US" sz="2600" spc="25" dirty="0">
                <a:latin typeface="Tahoma"/>
                <a:cs typeface="Tahoma"/>
              </a:rPr>
              <a:t>Why </a:t>
            </a:r>
            <a:r>
              <a:rPr lang="en-US" sz="2600" spc="15" dirty="0">
                <a:latin typeface="Tahoma"/>
                <a:cs typeface="Tahoma"/>
              </a:rPr>
              <a:t>should </a:t>
            </a:r>
            <a:r>
              <a:rPr lang="en-US" sz="2600" spc="20" dirty="0">
                <a:latin typeface="Tahoma"/>
                <a:cs typeface="Tahoma"/>
              </a:rPr>
              <a:t>we </a:t>
            </a:r>
            <a:r>
              <a:rPr lang="en-US" sz="2600" spc="15" dirty="0">
                <a:latin typeface="Tahoma"/>
                <a:cs typeface="Tahoma"/>
              </a:rPr>
              <a:t>learn about</a:t>
            </a:r>
            <a:r>
              <a:rPr lang="en-US" sz="2600" spc="-30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them?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Anatomy </a:t>
            </a:r>
            <a:r>
              <a:rPr lang="en-US" sz="2600" spc="10" dirty="0">
                <a:latin typeface="Tahoma"/>
                <a:cs typeface="Tahoma"/>
              </a:rPr>
              <a:t>of </a:t>
            </a:r>
            <a:r>
              <a:rPr lang="en-US" sz="2600" spc="20" dirty="0">
                <a:latin typeface="Tahoma"/>
                <a:cs typeface="Tahoma"/>
              </a:rPr>
              <a:t>a</a:t>
            </a:r>
            <a:r>
              <a:rPr lang="en-US" sz="2600" spc="-20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compiler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 txBox="1"/>
          <p:nvPr/>
        </p:nvSpPr>
        <p:spPr>
          <a:xfrm>
            <a:off x="2005404" y="1653989"/>
            <a:ext cx="1765790" cy="4564343"/>
          </a:xfrm>
          <a:prstGeom prst="rect">
            <a:avLst/>
          </a:prstGeom>
        </p:spPr>
        <p:txBody>
          <a:bodyPr vert="horz" wrap="square" lIns="0" tIns="24781" rIns="0" bIns="0" rtlCol="0">
            <a:spAutoFit/>
          </a:bodyPr>
          <a:lstStyle/>
          <a:p>
            <a:pPr marL="11527" marR="4611">
              <a:lnSpc>
                <a:spcPct val="94500"/>
              </a:lnSpc>
              <a:spcBef>
                <a:spcPts val="195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T_While  T_LeftParen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T_Less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z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T_RightParen  T_OpenBrace  T_Int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a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b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y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T_PlusAssign  T_Identifier</a:t>
            </a:r>
            <a:r>
              <a:rPr sz="1634" spc="-86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634" dirty="0">
                <a:solidFill>
                  <a:srgbClr val="3B3B3B"/>
                </a:solidFill>
                <a:latin typeface="Courier New"/>
                <a:cs typeface="Courier New"/>
              </a:rPr>
              <a:t>x  </a:t>
            </a: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T_Semicolon  T_CloseBrace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031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255750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3531454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 txBox="1"/>
          <p:nvPr/>
        </p:nvSpPr>
        <p:spPr>
          <a:xfrm>
            <a:off x="4148098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 txBox="1"/>
          <p:nvPr/>
        </p:nvSpPr>
        <p:spPr>
          <a:xfrm>
            <a:off x="4977974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 txBox="1"/>
          <p:nvPr/>
        </p:nvSpPr>
        <p:spPr>
          <a:xfrm>
            <a:off x="6021080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 txBox="1"/>
          <p:nvPr/>
        </p:nvSpPr>
        <p:spPr>
          <a:xfrm>
            <a:off x="6643487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 txBox="1"/>
          <p:nvPr/>
        </p:nvSpPr>
        <p:spPr>
          <a:xfrm>
            <a:off x="7473363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 txBox="1"/>
          <p:nvPr/>
        </p:nvSpPr>
        <p:spPr>
          <a:xfrm>
            <a:off x="1871702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2972440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 txBox="1"/>
          <p:nvPr/>
        </p:nvSpPr>
        <p:spPr>
          <a:xfrm>
            <a:off x="2701578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1618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/>
              <a:t>while (y </a:t>
            </a:r>
            <a:r>
              <a:rPr sz="1815" b="1" dirty="0"/>
              <a:t>&lt; </a:t>
            </a:r>
            <a:r>
              <a:rPr sz="1815" b="1" spc="-5" dirty="0"/>
              <a:t>z) </a:t>
            </a:r>
            <a:r>
              <a:rPr sz="1815" b="1" dirty="0"/>
              <a:t>{  </a:t>
            </a:r>
            <a:r>
              <a:rPr sz="1815" b="1" spc="-5" dirty="0"/>
              <a:t>int </a:t>
            </a:r>
            <a:r>
              <a:rPr sz="1815" b="1" dirty="0"/>
              <a:t>x = a +</a:t>
            </a:r>
            <a:r>
              <a:rPr sz="1815" b="1" spc="-103" dirty="0"/>
              <a:t> </a:t>
            </a:r>
            <a:r>
              <a:rPr sz="1815" b="1" spc="-5" dirty="0"/>
              <a:t>b;  </a:t>
            </a:r>
            <a:r>
              <a:rPr sz="1815" b="1" dirty="0"/>
              <a:t>y </a:t>
            </a:r>
            <a:r>
              <a:rPr sz="1815" b="1" spc="-5" dirty="0"/>
              <a:t>+=</a:t>
            </a:r>
            <a:r>
              <a:rPr sz="1815" b="1" spc="-32" dirty="0"/>
              <a:t> </a:t>
            </a:r>
            <a:r>
              <a:rPr sz="1815" b="1" spc="-5" dirty="0"/>
              <a:t>x;</a:t>
            </a:r>
            <a:endParaRPr sz="1815"/>
          </a:p>
          <a:p>
            <a:pPr marL="11527">
              <a:lnSpc>
                <a:spcPts val="2060"/>
              </a:lnSpc>
            </a:pPr>
            <a:r>
              <a:rPr sz="1815" b="1" dirty="0"/>
              <a:t>}</a:t>
            </a:r>
            <a:endParaRPr sz="1815"/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 txBox="1"/>
          <p:nvPr/>
        </p:nvSpPr>
        <p:spPr>
          <a:xfrm>
            <a:off x="3531454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 txBox="1"/>
          <p:nvPr/>
        </p:nvSpPr>
        <p:spPr>
          <a:xfrm>
            <a:off x="4148098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 txBox="1"/>
          <p:nvPr/>
        </p:nvSpPr>
        <p:spPr>
          <a:xfrm>
            <a:off x="4977974" y="5870217"/>
            <a:ext cx="138889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 txBox="1"/>
          <p:nvPr/>
        </p:nvSpPr>
        <p:spPr>
          <a:xfrm>
            <a:off x="6021080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 txBox="1"/>
          <p:nvPr/>
        </p:nvSpPr>
        <p:spPr>
          <a:xfrm>
            <a:off x="6643487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 txBox="1"/>
          <p:nvPr/>
        </p:nvSpPr>
        <p:spPr>
          <a:xfrm>
            <a:off x="7473363" y="5870217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2557503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 txBox="1"/>
          <p:nvPr/>
        </p:nvSpPr>
        <p:spPr>
          <a:xfrm>
            <a:off x="1871702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2972440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 txBox="1"/>
          <p:nvPr/>
        </p:nvSpPr>
        <p:spPr>
          <a:xfrm>
            <a:off x="2701578" y="4625403"/>
            <a:ext cx="12678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10200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2547257" cy="81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035"/>
                <a:gridCol w="276625"/>
                <a:gridCol w="374597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</a:t>
                      </a:r>
                      <a:r>
                        <a:rPr sz="1800" b="1" spc="-10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99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76200">
                        <a:lnSpc>
                          <a:spcPts val="233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</a:tr>
              <a:tr h="261389">
                <a:tc>
                  <a:txBody>
                    <a:bodyPr/>
                    <a:lstStyle/>
                    <a:p>
                      <a:pPr marL="640715">
                        <a:lnSpc>
                          <a:spcPts val="206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5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1067313"/>
            <a:ext cx="161941" cy="29094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graphicFrame>
        <p:nvGraphicFramePr>
          <p:cNvPr id="82" name="object 8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83" name="object 83"/>
          <p:cNvSpPr txBox="1"/>
          <p:nvPr/>
        </p:nvSpPr>
        <p:spPr>
          <a:xfrm>
            <a:off x="3396599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19006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48881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48881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41412" y="3619180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131038" y="3521209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886225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508632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338507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45976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38922" y="2691333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823985" y="1239051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3526971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2142565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2557503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 txBox="1"/>
          <p:nvPr/>
        </p:nvSpPr>
        <p:spPr>
          <a:xfrm>
            <a:off x="2277419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1727627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1727627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2142565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557502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55750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7" name="object 107"/>
          <p:cNvSpPr/>
          <p:nvPr/>
        </p:nvSpPr>
        <p:spPr>
          <a:xfrm>
            <a:off x="2972440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8" name="object 108"/>
          <p:cNvSpPr/>
          <p:nvPr/>
        </p:nvSpPr>
        <p:spPr>
          <a:xfrm>
            <a:off x="2013472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370840" y="0"/>
                </a:moveTo>
                <a:lnTo>
                  <a:pt x="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9" name="object 109"/>
          <p:cNvSpPr/>
          <p:nvPr/>
        </p:nvSpPr>
        <p:spPr>
          <a:xfrm>
            <a:off x="1935096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4450" y="0"/>
                </a:moveTo>
                <a:lnTo>
                  <a:pt x="0" y="165100"/>
                </a:lnTo>
                <a:lnTo>
                  <a:pt x="134620" y="60960"/>
                </a:lnTo>
                <a:lnTo>
                  <a:pt x="44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0" name="object 110"/>
          <p:cNvSpPr/>
          <p:nvPr/>
        </p:nvSpPr>
        <p:spPr>
          <a:xfrm>
            <a:off x="2350033" y="3941909"/>
            <a:ext cx="336561" cy="505994"/>
          </a:xfrm>
          <a:custGeom>
            <a:avLst/>
            <a:gdLst/>
            <a:ahLst/>
            <a:cxnLst/>
            <a:rect l="l" t="t" r="r" b="b"/>
            <a:pathLst>
              <a:path w="370840" h="557529">
                <a:moveTo>
                  <a:pt x="0" y="0"/>
                </a:moveTo>
                <a:lnTo>
                  <a:pt x="370840" y="55753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1" name="object 111"/>
          <p:cNvSpPr/>
          <p:nvPr/>
        </p:nvSpPr>
        <p:spPr>
          <a:xfrm>
            <a:off x="2642795" y="4414477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60960"/>
                </a:lnTo>
                <a:lnTo>
                  <a:pt x="134619" y="165100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2" name="object 112"/>
          <p:cNvSpPr txBox="1"/>
          <p:nvPr/>
        </p:nvSpPr>
        <p:spPr>
          <a:xfrm>
            <a:off x="1736847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66723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11952" y="3619180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bool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1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2547257" cy="81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035"/>
                <a:gridCol w="276625"/>
                <a:gridCol w="374597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</a:t>
                      </a:r>
                      <a:r>
                        <a:rPr sz="1800" b="1" spc="-10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99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76200">
                        <a:lnSpc>
                          <a:spcPts val="233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</a:tr>
              <a:tr h="261389">
                <a:tc>
                  <a:txBody>
                    <a:bodyPr/>
                    <a:lstStyle/>
                    <a:p>
                      <a:pPr marL="640715">
                        <a:lnSpc>
                          <a:spcPts val="206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5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05404" y="1067313"/>
            <a:ext cx="161941" cy="29094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15240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4217254" y="1244813"/>
            <a:ext cx="1452282" cy="414938"/>
          </a:xfrm>
          <a:custGeom>
            <a:avLst/>
            <a:gdLst/>
            <a:ahLst/>
            <a:cxnLst/>
            <a:rect l="l" t="t" r="r" b="b"/>
            <a:pathLst>
              <a:path w="16002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1524000" y="457200"/>
                </a:lnTo>
                <a:lnTo>
                  <a:pt x="1551979" y="450651"/>
                </a:lnTo>
                <a:lnTo>
                  <a:pt x="1576387" y="433387"/>
                </a:lnTo>
                <a:lnTo>
                  <a:pt x="1593651" y="408979"/>
                </a:lnTo>
                <a:lnTo>
                  <a:pt x="1600200" y="381000"/>
                </a:lnTo>
                <a:lnTo>
                  <a:pt x="1600200" y="76200"/>
                </a:lnTo>
                <a:lnTo>
                  <a:pt x="1593651" y="48220"/>
                </a:lnTo>
                <a:lnTo>
                  <a:pt x="1576387" y="23812"/>
                </a:lnTo>
                <a:lnTo>
                  <a:pt x="1551979" y="6548"/>
                </a:lnTo>
                <a:lnTo>
                  <a:pt x="1524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4217254" y="12448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5669536" y="16597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 txBox="1"/>
          <p:nvPr/>
        </p:nvSpPr>
        <p:spPr>
          <a:xfrm>
            <a:off x="4672533" y="1305901"/>
            <a:ext cx="541724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634" spc="-14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634" spc="-5" dirty="0">
                <a:solidFill>
                  <a:srgbClr val="3B3B3B"/>
                </a:solidFill>
                <a:latin typeface="Arial"/>
                <a:cs typeface="Arial"/>
              </a:rPr>
              <a:t>ile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12954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839661" y="2697096"/>
            <a:ext cx="1244813" cy="414938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1295400" y="457200"/>
                </a:lnTo>
                <a:lnTo>
                  <a:pt x="1323379" y="450651"/>
                </a:lnTo>
                <a:lnTo>
                  <a:pt x="1347787" y="433387"/>
                </a:lnTo>
                <a:lnTo>
                  <a:pt x="1365051" y="408979"/>
                </a:lnTo>
                <a:lnTo>
                  <a:pt x="1371600" y="381000"/>
                </a:lnTo>
                <a:lnTo>
                  <a:pt x="1371600" y="76200"/>
                </a:lnTo>
                <a:lnTo>
                  <a:pt x="1365051" y="48220"/>
                </a:lnTo>
                <a:lnTo>
                  <a:pt x="1347787" y="23812"/>
                </a:lnTo>
                <a:lnTo>
                  <a:pt x="1323379" y="6548"/>
                </a:lnTo>
                <a:lnTo>
                  <a:pt x="12954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839661" y="26970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6084474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 txBox="1"/>
          <p:nvPr/>
        </p:nvSpPr>
        <p:spPr>
          <a:xfrm>
            <a:off x="4984889" y="2758183"/>
            <a:ext cx="95435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9" dirty="0">
                <a:solidFill>
                  <a:srgbClr val="3B3B3B"/>
                </a:solidFill>
                <a:latin typeface="Arial"/>
                <a:cs typeface="Arial"/>
              </a:rPr>
              <a:t>Sequence</a:t>
            </a:r>
            <a:endParaRPr sz="1634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802316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3802316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4424723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 txBox="1"/>
          <p:nvPr/>
        </p:nvSpPr>
        <p:spPr>
          <a:xfrm>
            <a:off x="4040905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387378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387378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3802316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424723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424723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839661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4559578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009785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009785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424723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839660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839661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5254598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609600" y="0"/>
                </a:moveTo>
                <a:lnTo>
                  <a:pt x="76200" y="0"/>
                </a:ln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291943" y="3526971"/>
            <a:ext cx="622407" cy="414938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76200" y="0"/>
                </a:moveTo>
                <a:lnTo>
                  <a:pt x="47684" y="6548"/>
                </a:lnTo>
                <a:lnTo>
                  <a:pt x="23336" y="23812"/>
                </a:lnTo>
                <a:lnTo>
                  <a:pt x="6369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369" y="408979"/>
                </a:lnTo>
                <a:lnTo>
                  <a:pt x="23336" y="433387"/>
                </a:lnTo>
                <a:lnTo>
                  <a:pt x="47684" y="450651"/>
                </a:lnTo>
                <a:lnTo>
                  <a:pt x="76200" y="457200"/>
                </a:lnTo>
                <a:lnTo>
                  <a:pt x="609600" y="457200"/>
                </a:lnTo>
                <a:lnTo>
                  <a:pt x="637579" y="450651"/>
                </a:lnTo>
                <a:lnTo>
                  <a:pt x="661987" y="433387"/>
                </a:lnTo>
                <a:lnTo>
                  <a:pt x="679251" y="408979"/>
                </a:lnTo>
                <a:lnTo>
                  <a:pt x="685800" y="381000"/>
                </a:lnTo>
                <a:lnTo>
                  <a:pt x="685800" y="76200"/>
                </a:lnTo>
                <a:lnTo>
                  <a:pt x="679251" y="48220"/>
                </a:lnTo>
                <a:lnTo>
                  <a:pt x="661987" y="23812"/>
                </a:lnTo>
                <a:lnTo>
                  <a:pt x="637579" y="6548"/>
                </a:lnTo>
                <a:lnTo>
                  <a:pt x="6096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291943" y="352697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914350" y="39419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 txBox="1"/>
          <p:nvPr/>
        </p:nvSpPr>
        <p:spPr>
          <a:xfrm>
            <a:off x="653053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=</a:t>
            </a:r>
            <a:endParaRPr sz="1634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877005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877005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291943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914349" y="4564316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6914350" y="45643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7329287" y="4979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 txBox="1"/>
          <p:nvPr/>
        </p:nvSpPr>
        <p:spPr>
          <a:xfrm>
            <a:off x="7049205" y="4625403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+</a:t>
            </a:r>
            <a:endParaRPr sz="1634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499412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6499412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6914350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329287" y="5809129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548"/>
                </a:lnTo>
                <a:lnTo>
                  <a:pt x="23812" y="23812"/>
                </a:lnTo>
                <a:lnTo>
                  <a:pt x="6548" y="48220"/>
                </a:lnTo>
                <a:lnTo>
                  <a:pt x="0" y="76200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200"/>
                </a:lnTo>
                <a:lnTo>
                  <a:pt x="381000" y="457200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6200"/>
                </a:lnTo>
                <a:lnTo>
                  <a:pt x="450651" y="48220"/>
                </a:lnTo>
                <a:lnTo>
                  <a:pt x="433387" y="23812"/>
                </a:lnTo>
                <a:lnTo>
                  <a:pt x="408979" y="6548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329287" y="5809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744225" y="622406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2464142" y="1659751"/>
            <a:ext cx="2479253" cy="1785385"/>
          </a:xfrm>
          <a:custGeom>
            <a:avLst/>
            <a:gdLst/>
            <a:ahLst/>
            <a:cxnLst/>
            <a:rect l="l" t="t" r="r" b="b"/>
            <a:pathLst>
              <a:path w="2731770" h="1967229">
                <a:moveTo>
                  <a:pt x="2731770" y="0"/>
                </a:moveTo>
                <a:lnTo>
                  <a:pt x="0" y="19672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2350034" y="3401337"/>
            <a:ext cx="147533" cy="125634"/>
          </a:xfrm>
          <a:custGeom>
            <a:avLst/>
            <a:gdLst/>
            <a:ahLst/>
            <a:cxnLst/>
            <a:rect l="l" t="t" r="r" b="b"/>
            <a:pathLst>
              <a:path w="162559" h="138429">
                <a:moveTo>
                  <a:pt x="100330" y="0"/>
                </a:moveTo>
                <a:lnTo>
                  <a:pt x="0" y="138429"/>
                </a:lnTo>
                <a:lnTo>
                  <a:pt x="162559" y="87629"/>
                </a:lnTo>
                <a:lnTo>
                  <a:pt x="1003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4943395" y="1659752"/>
            <a:ext cx="456432" cy="911710"/>
          </a:xfrm>
          <a:custGeom>
            <a:avLst/>
            <a:gdLst/>
            <a:ahLst/>
            <a:cxnLst/>
            <a:rect l="l" t="t" r="r" b="b"/>
            <a:pathLst>
              <a:path w="502920" h="1004569">
                <a:moveTo>
                  <a:pt x="0" y="0"/>
                </a:moveTo>
                <a:lnTo>
                  <a:pt x="502920" y="10045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5352570" y="2543799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247221" y="3112034"/>
            <a:ext cx="1214846" cy="373444"/>
          </a:xfrm>
          <a:custGeom>
            <a:avLst/>
            <a:gdLst/>
            <a:ahLst/>
            <a:cxnLst/>
            <a:rect l="l" t="t" r="r" b="b"/>
            <a:pathLst>
              <a:path w="1338579" h="411479">
                <a:moveTo>
                  <a:pt x="1338580" y="0"/>
                </a:moveTo>
                <a:lnTo>
                  <a:pt x="0" y="41147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4113519" y="3437068"/>
            <a:ext cx="154449" cy="93361"/>
          </a:xfrm>
          <a:custGeom>
            <a:avLst/>
            <a:gdLst/>
            <a:ahLst/>
            <a:cxnLst/>
            <a:rect l="l" t="t" r="r" b="b"/>
            <a:pathLst>
              <a:path w="170180" h="102870">
                <a:moveTo>
                  <a:pt x="138430" y="0"/>
                </a:moveTo>
                <a:lnTo>
                  <a:pt x="0" y="99060"/>
                </a:lnTo>
                <a:lnTo>
                  <a:pt x="170180" y="102870"/>
                </a:lnTo>
                <a:lnTo>
                  <a:pt x="138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5462067" y="3112034"/>
            <a:ext cx="1008529" cy="366528"/>
          </a:xfrm>
          <a:custGeom>
            <a:avLst/>
            <a:gdLst/>
            <a:ahLst/>
            <a:cxnLst/>
            <a:rect l="l" t="t" r="r" b="b"/>
            <a:pathLst>
              <a:path w="1111250" h="403860">
                <a:moveTo>
                  <a:pt x="0" y="0"/>
                </a:moveTo>
                <a:lnTo>
                  <a:pt x="1111250" y="4038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6447544" y="3430153"/>
            <a:ext cx="155602" cy="96819"/>
          </a:xfrm>
          <a:custGeom>
            <a:avLst/>
            <a:gdLst/>
            <a:ahLst/>
            <a:cxnLst/>
            <a:rect l="l" t="t" r="r" b="b"/>
            <a:pathLst>
              <a:path w="171450" h="106679">
                <a:moveTo>
                  <a:pt x="36829" y="0"/>
                </a:moveTo>
                <a:lnTo>
                  <a:pt x="0" y="101600"/>
                </a:lnTo>
                <a:lnTo>
                  <a:pt x="171450" y="106679"/>
                </a:lnTo>
                <a:lnTo>
                  <a:pt x="36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3684750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3594847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80" h="158750">
                <a:moveTo>
                  <a:pt x="62230" y="0"/>
                </a:moveTo>
                <a:lnTo>
                  <a:pt x="0" y="158750"/>
                </a:lnTo>
                <a:lnTo>
                  <a:pt x="144780" y="68580"/>
                </a:lnTo>
                <a:lnTo>
                  <a:pt x="6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113519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4500795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4279494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19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4217254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30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4632192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4937632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617437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472439" y="0"/>
                </a:moveTo>
                <a:lnTo>
                  <a:pt x="0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6084474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62229" y="0"/>
                </a:moveTo>
                <a:lnTo>
                  <a:pt x="0" y="158750"/>
                </a:lnTo>
                <a:lnTo>
                  <a:pt x="144779" y="685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6603146" y="3941909"/>
            <a:ext cx="428769" cy="514062"/>
          </a:xfrm>
          <a:custGeom>
            <a:avLst/>
            <a:gdLst/>
            <a:ahLst/>
            <a:cxnLst/>
            <a:rect l="l" t="t" r="r" b="b"/>
            <a:pathLst>
              <a:path w="472439" h="566420">
                <a:moveTo>
                  <a:pt x="0" y="0"/>
                </a:moveTo>
                <a:lnTo>
                  <a:pt x="472439" y="56641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6990422" y="4420240"/>
            <a:ext cx="131397" cy="144076"/>
          </a:xfrm>
          <a:custGeom>
            <a:avLst/>
            <a:gdLst/>
            <a:ahLst/>
            <a:cxnLst/>
            <a:rect l="l" t="t" r="r" b="b"/>
            <a:pathLst>
              <a:path w="144779" h="158750">
                <a:moveTo>
                  <a:pt x="82550" y="0"/>
                </a:moveTo>
                <a:lnTo>
                  <a:pt x="0" y="68580"/>
                </a:lnTo>
                <a:lnTo>
                  <a:pt x="144779" y="15875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6769121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388620" y="0"/>
                </a:moveTo>
                <a:lnTo>
                  <a:pt x="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6706881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24129" y="0"/>
                </a:moveTo>
                <a:lnTo>
                  <a:pt x="0" y="168910"/>
                </a:lnTo>
                <a:lnTo>
                  <a:pt x="120650" y="48260"/>
                </a:lnTo>
                <a:lnTo>
                  <a:pt x="241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7121819" y="4979254"/>
            <a:ext cx="352697" cy="704242"/>
          </a:xfrm>
          <a:custGeom>
            <a:avLst/>
            <a:gdLst/>
            <a:ahLst/>
            <a:cxnLst/>
            <a:rect l="l" t="t" r="r" b="b"/>
            <a:pathLst>
              <a:path w="388620" h="775970">
                <a:moveTo>
                  <a:pt x="0" y="0"/>
                </a:moveTo>
                <a:lnTo>
                  <a:pt x="388620" y="7759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7427259" y="5655833"/>
            <a:ext cx="109497" cy="153296"/>
          </a:xfrm>
          <a:custGeom>
            <a:avLst/>
            <a:gdLst/>
            <a:ahLst/>
            <a:cxnLst/>
            <a:rect l="l" t="t" r="r" b="b"/>
            <a:pathLst>
              <a:path w="120650" h="168910">
                <a:moveTo>
                  <a:pt x="96520" y="0"/>
                </a:moveTo>
                <a:lnTo>
                  <a:pt x="0" y="48260"/>
                </a:lnTo>
                <a:lnTo>
                  <a:pt x="120650" y="168910"/>
                </a:lnTo>
                <a:lnTo>
                  <a:pt x="965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 txBox="1"/>
          <p:nvPr/>
        </p:nvSpPr>
        <p:spPr>
          <a:xfrm>
            <a:off x="3396599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19006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48881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48881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41412" y="3619180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131038" y="3521209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886225" y="4526280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508632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338507" y="5771094"/>
            <a:ext cx="396496" cy="717281"/>
          </a:xfrm>
          <a:prstGeom prst="rect">
            <a:avLst/>
          </a:prstGeom>
        </p:spPr>
        <p:txBody>
          <a:bodyPr vert="horz" wrap="square" lIns="0" tIns="110650" rIns="0" bIns="0" rtlCol="0">
            <a:spAutoFit/>
          </a:bodyPr>
          <a:lstStyle/>
          <a:p>
            <a:pPr algn="ctr">
              <a:spcBef>
                <a:spcPts val="87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x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45976" y="4558553"/>
            <a:ext cx="39649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38922" y="2691333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823985" y="1239051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void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142565" y="3528124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50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142565" y="3528124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50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1000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1000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2142565" y="35281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2558654" y="39430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 txBox="1"/>
          <p:nvPr/>
        </p:nvSpPr>
        <p:spPr>
          <a:xfrm>
            <a:off x="2278573" y="3588059"/>
            <a:ext cx="144652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&lt;</a:t>
            </a:r>
            <a:endParaRPr sz="1634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727627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1727627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1727627" y="456546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2143716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2557502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81000" y="0"/>
                </a:moveTo>
                <a:lnTo>
                  <a:pt x="76200" y="0"/>
                </a:ln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close/>
              </a:path>
            </a:pathLst>
          </a:custGeom>
          <a:solidFill>
            <a:srgbClr val="FFD21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2557502" y="4565468"/>
            <a:ext cx="414938" cy="414938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76200" y="0"/>
                </a:moveTo>
                <a:lnTo>
                  <a:pt x="48220" y="6349"/>
                </a:lnTo>
                <a:lnTo>
                  <a:pt x="23812" y="23177"/>
                </a:lnTo>
                <a:lnTo>
                  <a:pt x="6548" y="47148"/>
                </a:lnTo>
                <a:lnTo>
                  <a:pt x="0" y="74929"/>
                </a:lnTo>
                <a:lnTo>
                  <a:pt x="0" y="380999"/>
                </a:lnTo>
                <a:lnTo>
                  <a:pt x="6548" y="408979"/>
                </a:lnTo>
                <a:lnTo>
                  <a:pt x="23812" y="433387"/>
                </a:lnTo>
                <a:lnTo>
                  <a:pt x="48220" y="450651"/>
                </a:lnTo>
                <a:lnTo>
                  <a:pt x="76200" y="457199"/>
                </a:lnTo>
                <a:lnTo>
                  <a:pt x="381000" y="457199"/>
                </a:lnTo>
                <a:lnTo>
                  <a:pt x="408979" y="450651"/>
                </a:lnTo>
                <a:lnTo>
                  <a:pt x="433387" y="433387"/>
                </a:lnTo>
                <a:lnTo>
                  <a:pt x="450651" y="408979"/>
                </a:lnTo>
                <a:lnTo>
                  <a:pt x="457200" y="380999"/>
                </a:lnTo>
                <a:lnTo>
                  <a:pt x="457200" y="74929"/>
                </a:lnTo>
                <a:lnTo>
                  <a:pt x="450651" y="47148"/>
                </a:lnTo>
                <a:lnTo>
                  <a:pt x="433387" y="23177"/>
                </a:lnTo>
                <a:lnTo>
                  <a:pt x="408979" y="6350"/>
                </a:lnTo>
                <a:lnTo>
                  <a:pt x="381000" y="0"/>
                </a:lnTo>
                <a:lnTo>
                  <a:pt x="7620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2557503" y="456546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7" name="object 107"/>
          <p:cNvSpPr/>
          <p:nvPr/>
        </p:nvSpPr>
        <p:spPr>
          <a:xfrm>
            <a:off x="2973592" y="4980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8" name="object 108"/>
          <p:cNvSpPr/>
          <p:nvPr/>
        </p:nvSpPr>
        <p:spPr>
          <a:xfrm>
            <a:off x="2013472" y="3943062"/>
            <a:ext cx="336561" cy="504841"/>
          </a:xfrm>
          <a:custGeom>
            <a:avLst/>
            <a:gdLst/>
            <a:ahLst/>
            <a:cxnLst/>
            <a:rect l="l" t="t" r="r" b="b"/>
            <a:pathLst>
              <a:path w="370840" h="556260">
                <a:moveTo>
                  <a:pt x="370840" y="0"/>
                </a:moveTo>
                <a:lnTo>
                  <a:pt x="0" y="556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9" name="object 109"/>
          <p:cNvSpPr/>
          <p:nvPr/>
        </p:nvSpPr>
        <p:spPr>
          <a:xfrm>
            <a:off x="1935096" y="4415630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20" h="165100">
                <a:moveTo>
                  <a:pt x="45720" y="0"/>
                </a:moveTo>
                <a:lnTo>
                  <a:pt x="0" y="165099"/>
                </a:lnTo>
                <a:lnTo>
                  <a:pt x="134620" y="59689"/>
                </a:lnTo>
                <a:lnTo>
                  <a:pt x="45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0" name="object 110"/>
          <p:cNvSpPr/>
          <p:nvPr/>
        </p:nvSpPr>
        <p:spPr>
          <a:xfrm>
            <a:off x="2350034" y="3943062"/>
            <a:ext cx="337713" cy="504841"/>
          </a:xfrm>
          <a:custGeom>
            <a:avLst/>
            <a:gdLst/>
            <a:ahLst/>
            <a:cxnLst/>
            <a:rect l="l" t="t" r="r" b="b"/>
            <a:pathLst>
              <a:path w="372109" h="556260">
                <a:moveTo>
                  <a:pt x="0" y="0"/>
                </a:moveTo>
                <a:lnTo>
                  <a:pt x="372109" y="5562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1" name="object 111"/>
          <p:cNvSpPr/>
          <p:nvPr/>
        </p:nvSpPr>
        <p:spPr>
          <a:xfrm>
            <a:off x="2642795" y="4415630"/>
            <a:ext cx="122176" cy="149839"/>
          </a:xfrm>
          <a:custGeom>
            <a:avLst/>
            <a:gdLst/>
            <a:ahLst/>
            <a:cxnLst/>
            <a:rect l="l" t="t" r="r" b="b"/>
            <a:pathLst>
              <a:path w="134619" h="165100">
                <a:moveTo>
                  <a:pt x="90169" y="0"/>
                </a:moveTo>
                <a:lnTo>
                  <a:pt x="0" y="59689"/>
                </a:lnTo>
                <a:lnTo>
                  <a:pt x="134619" y="165099"/>
                </a:lnTo>
                <a:lnTo>
                  <a:pt x="901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2" name="object 112"/>
          <p:cNvSpPr txBox="1"/>
          <p:nvPr/>
        </p:nvSpPr>
        <p:spPr>
          <a:xfrm>
            <a:off x="1736847" y="4525128"/>
            <a:ext cx="396496" cy="718444"/>
          </a:xfrm>
          <a:prstGeom prst="rect">
            <a:avLst/>
          </a:prstGeom>
        </p:spPr>
        <p:txBody>
          <a:bodyPr vert="horz" wrap="square" lIns="0" tIns="111802" rIns="0" bIns="0" rtlCol="0">
            <a:spAutoFit/>
          </a:bodyPr>
          <a:lstStyle/>
          <a:p>
            <a:pPr algn="ctr">
              <a:spcBef>
                <a:spcPts val="879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y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9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66723" y="4525128"/>
            <a:ext cx="396496" cy="718444"/>
          </a:xfrm>
          <a:prstGeom prst="rect">
            <a:avLst/>
          </a:prstGeom>
        </p:spPr>
        <p:txBody>
          <a:bodyPr vert="horz" wrap="square" lIns="0" tIns="111802" rIns="0" bIns="0" rtlCol="0">
            <a:spAutoFit/>
          </a:bodyPr>
          <a:lstStyle/>
          <a:p>
            <a:pPr algn="ctr">
              <a:spcBef>
                <a:spcPts val="879"/>
              </a:spcBef>
            </a:pPr>
            <a:r>
              <a:rPr sz="1634" dirty="0">
                <a:solidFill>
                  <a:srgbClr val="3B3B3B"/>
                </a:solidFill>
                <a:latin typeface="Arial"/>
                <a:cs typeface="Arial"/>
              </a:rPr>
              <a:t>z</a:t>
            </a:r>
            <a:endParaRPr sz="1634">
              <a:latin typeface="Arial"/>
              <a:cs typeface="Arial"/>
            </a:endParaRPr>
          </a:p>
          <a:p>
            <a:pPr algn="ctr">
              <a:spcBef>
                <a:spcPts val="789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int</a:t>
            </a:r>
            <a:endParaRPr sz="1634">
              <a:latin typeface="Courier New"/>
              <a:cs typeface="Courier New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711952" y="3619180"/>
            <a:ext cx="520977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634" spc="-5" dirty="0">
                <a:solidFill>
                  <a:srgbClr val="3B3B3B"/>
                </a:solidFill>
                <a:latin typeface="Courier New"/>
                <a:cs typeface="Courier New"/>
              </a:rPr>
              <a:t>bool</a:t>
            </a:r>
            <a:endParaRPr sz="1634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999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839469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30466" y="3337050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28441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 dirty="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839469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94109" y="3385176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82634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839469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26719" y="3513513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283150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3819731" cy="26476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428768"/>
                <a:gridCol w="414938"/>
                <a:gridCol w="442599"/>
                <a:gridCol w="360765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L="839469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3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4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 marL="149479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_t1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00"/>
                        </a:lnSpc>
                      </a:pPr>
                      <a:r>
                        <a:rPr sz="29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06403" y="3329029"/>
            <a:ext cx="43089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if _t1 goto</a:t>
            </a:r>
            <a:r>
              <a:rPr spc="-82" dirty="0"/>
              <a:t> </a:t>
            </a:r>
            <a:r>
              <a:rPr spc="-5" dirty="0"/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298823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4492853" cy="3066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843706"/>
                <a:gridCol w="1004495"/>
                <a:gridCol w="471991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R="15938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R="16002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1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marR="317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R="159385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slt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8107">
                <a:tc>
                  <a:txBody>
                    <a:bodyPr/>
                    <a:lstStyle/>
                    <a:p>
                      <a:pPr marR="159385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beq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</a:t>
            </a:r>
            <a:r>
              <a:rPr lang="en-US" spc="-95" dirty="0" smtClean="0"/>
              <a:t> </a:t>
            </a:r>
            <a:r>
              <a:rPr lang="en-US" dirty="0" smtClean="0"/>
              <a:t>Compilers?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enable programming at a high level  language instead of machine instructions.</a:t>
            </a:r>
          </a:p>
          <a:p>
            <a:pPr lvl="1"/>
            <a:r>
              <a:rPr lang="en-US" dirty="0" smtClean="0"/>
              <a:t>Malleability, Portability, Modularity, Simplicity,  Programmer Productivity</a:t>
            </a:r>
          </a:p>
          <a:p>
            <a:pPr lvl="1"/>
            <a:r>
              <a:rPr lang="en-US" dirty="0" smtClean="0"/>
              <a:t>Also Efficiency and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88115" y="333675"/>
          <a:ext cx="4492853" cy="3066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2661"/>
                <a:gridCol w="843706"/>
                <a:gridCol w="1004495"/>
                <a:gridCol w="471991"/>
              </a:tblGrid>
              <a:tr h="521878">
                <a:tc>
                  <a:txBody>
                    <a:bodyPr/>
                    <a:lstStyle/>
                    <a:p>
                      <a:pPr marR="68580" algn="r">
                        <a:lnSpc>
                          <a:spcPts val="1995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while (y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&lt;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z)</a:t>
                      </a:r>
                      <a:r>
                        <a:rPr sz="1800" b="1" spc="-9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R="67945" algn="r">
                        <a:lnSpc>
                          <a:spcPts val="2330"/>
                        </a:lnSpc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 = a</a:t>
                      </a:r>
                      <a:r>
                        <a:rPr sz="1800" b="1" spc="-11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21876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4127">
                <a:tc>
                  <a:txBody>
                    <a:bodyPr/>
                    <a:lstStyle/>
                    <a:p>
                      <a:pPr marL="640715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+=</a:t>
                      </a:r>
                      <a:r>
                        <a:rPr sz="1800" b="1" spc="-4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x;</a:t>
                      </a:r>
                      <a:endParaRPr sz="1800">
                        <a:latin typeface="Courier New"/>
                        <a:cs typeface="Courier New"/>
                      </a:endParaRPr>
                    </a:p>
                    <a:p>
                      <a:pPr marL="31750">
                        <a:lnSpc>
                          <a:spcPts val="2335"/>
                        </a:lnSpc>
                      </a:pPr>
                      <a:r>
                        <a:rPr sz="1800" b="1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204">
                <a:tc>
                  <a:txBody>
                    <a:bodyPr/>
                    <a:lstStyle/>
                    <a:p>
                      <a:pPr marR="15938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99124" marB="0"/>
                </a:tc>
              </a:tr>
              <a:tr h="417819">
                <a:tc>
                  <a:txBody>
                    <a:bodyPr/>
                    <a:lstStyle/>
                    <a:p>
                      <a:pPr marR="16002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r>
                        <a:rPr sz="2900" spc="-100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marR="317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R="159385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slt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8107">
                <a:tc>
                  <a:txBody>
                    <a:bodyPr/>
                    <a:lstStyle/>
                    <a:p>
                      <a:pPr marR="159385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beq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$6,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261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51694" y="1452282"/>
          <a:ext cx="2489627" cy="4356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627"/>
              </a:tblGrid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Lexical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Syntax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Semantic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sz="2200" spc="-2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sz="2200" spc="-3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Generation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  <a:tr h="622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22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Optimization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3024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6208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005404" y="283540"/>
            <a:ext cx="2512679" cy="1084370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564223" marR="4611" indent="-553273">
              <a:lnSpc>
                <a:spcPct val="94400"/>
              </a:lnSpc>
              <a:spcBef>
                <a:spcPts val="212"/>
              </a:spcBef>
            </a:pP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while (y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&lt;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z)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{ 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int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x = a +</a:t>
            </a:r>
            <a:r>
              <a:rPr sz="1815" b="1" spc="-103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b;  </a:t>
            </a: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y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+=</a:t>
            </a:r>
            <a:r>
              <a:rPr sz="1815" b="1" spc="-32" dirty="0">
                <a:solidFill>
                  <a:srgbClr val="3B3B3B"/>
                </a:solidFill>
                <a:latin typeface="Courier New"/>
                <a:cs typeface="Courier New"/>
              </a:rPr>
              <a:t> </a:t>
            </a:r>
            <a:r>
              <a:rPr sz="1815" b="1" spc="-5" dirty="0">
                <a:solidFill>
                  <a:srgbClr val="3B3B3B"/>
                </a:solidFill>
                <a:latin typeface="Courier New"/>
                <a:cs typeface="Courier New"/>
              </a:rPr>
              <a:t>x;</a:t>
            </a:r>
            <a:endParaRPr sz="1815">
              <a:latin typeface="Courier New"/>
              <a:cs typeface="Courier New"/>
            </a:endParaRPr>
          </a:p>
          <a:p>
            <a:pPr marL="11527">
              <a:lnSpc>
                <a:spcPts val="2060"/>
              </a:lnSpc>
            </a:pPr>
            <a:r>
              <a:rPr sz="1815" b="1" dirty="0">
                <a:solidFill>
                  <a:srgbClr val="3B3B3B"/>
                </a:solidFill>
                <a:latin typeface="Courier New"/>
                <a:cs typeface="Courier New"/>
              </a:rPr>
              <a:t>}</a:t>
            </a:r>
            <a:endParaRPr sz="1815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88115" y="1700777"/>
          <a:ext cx="4926233" cy="125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5966"/>
                <a:gridCol w="885200"/>
                <a:gridCol w="885201"/>
                <a:gridCol w="885201"/>
                <a:gridCol w="1024665"/>
              </a:tblGrid>
              <a:tr h="418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$2,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$3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819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Loop: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add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3304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$4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417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blt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$1,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$5,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3300"/>
                        </a:lnSpc>
                      </a:pPr>
                      <a:r>
                        <a:rPr sz="2900" spc="-5" dirty="0">
                          <a:solidFill>
                            <a:srgbClr val="3B3B3B"/>
                          </a:solidFill>
                          <a:latin typeface="Courier New"/>
                          <a:cs typeface="Courier New"/>
                        </a:rPr>
                        <a:t>loop</a:t>
                      </a:r>
                      <a:endParaRPr sz="2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9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0315" y="503689"/>
            <a:ext cx="5859844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36" dirty="0">
                <a:latin typeface="Cambria"/>
                <a:cs typeface="Cambria"/>
              </a:rPr>
              <a:t>Why </a:t>
            </a:r>
            <a:r>
              <a:rPr sz="3993" spc="386" dirty="0">
                <a:latin typeface="Cambria"/>
                <a:cs typeface="Cambria"/>
              </a:rPr>
              <a:t>Study</a:t>
            </a:r>
            <a:r>
              <a:rPr sz="3993" spc="394" dirty="0">
                <a:latin typeface="Cambria"/>
                <a:cs typeface="Cambria"/>
              </a:rPr>
              <a:t> </a:t>
            </a:r>
            <a:r>
              <a:rPr sz="3993" spc="363" dirty="0">
                <a:latin typeface="Cambria"/>
                <a:cs typeface="Cambria"/>
              </a:rPr>
              <a:t>Compilers?</a:t>
            </a:r>
            <a:endParaRPr sz="3993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4188" y="169433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2706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32411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188" y="435684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4188" y="538842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101" y="1572152"/>
            <a:ext cx="7295990" cy="4170901"/>
          </a:xfrm>
          <a:prstGeom prst="rect">
            <a:avLst/>
          </a:prstGeom>
        </p:spPr>
        <p:txBody>
          <a:bodyPr vert="horz" wrap="square" lIns="0" tIns="32273" rIns="0" bIns="0" rtlCol="0">
            <a:spAutoFit/>
          </a:bodyPr>
          <a:lstStyle/>
          <a:p>
            <a:pPr marL="11527" marR="563647">
              <a:lnSpc>
                <a:spcPts val="3422"/>
              </a:lnSpc>
              <a:spcBef>
                <a:spcPts val="254"/>
              </a:spcBef>
            </a:pPr>
            <a:r>
              <a:rPr sz="2904" spc="222" dirty="0">
                <a:solidFill>
                  <a:srgbClr val="3B3B3B"/>
                </a:solidFill>
                <a:latin typeface="Cambria"/>
                <a:cs typeface="Cambria"/>
              </a:rPr>
              <a:t>Build </a:t>
            </a:r>
            <a:r>
              <a:rPr sz="2904" spc="313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04" b="1" spc="259" dirty="0">
                <a:solidFill>
                  <a:srgbClr val="3B3B3B"/>
                </a:solidFill>
                <a:latin typeface="Trebuchet MS"/>
                <a:cs typeface="Trebuchet MS"/>
              </a:rPr>
              <a:t>large, </a:t>
            </a:r>
            <a:r>
              <a:rPr sz="2904" b="1" spc="327" dirty="0">
                <a:solidFill>
                  <a:srgbClr val="3B3B3B"/>
                </a:solidFill>
                <a:latin typeface="Trebuchet MS"/>
                <a:cs typeface="Trebuchet MS"/>
              </a:rPr>
              <a:t>ambitious</a:t>
            </a:r>
            <a:r>
              <a:rPr sz="2904" b="1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254" dirty="0">
                <a:solidFill>
                  <a:srgbClr val="3B3B3B"/>
                </a:solidFill>
                <a:latin typeface="Trebuchet MS"/>
                <a:cs typeface="Trebuchet MS"/>
              </a:rPr>
              <a:t>software 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system</a:t>
            </a:r>
            <a:r>
              <a:rPr sz="2904" spc="309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25"/>
              </a:spcBef>
              <a:tabLst>
                <a:tab pos="2160646" algn="l"/>
              </a:tabLst>
            </a:pPr>
            <a:r>
              <a:rPr sz="2904" spc="381" dirty="0">
                <a:solidFill>
                  <a:srgbClr val="3B3B3B"/>
                </a:solidFill>
                <a:latin typeface="Cambria"/>
                <a:cs typeface="Cambria"/>
              </a:rPr>
              <a:t>See</a:t>
            </a:r>
            <a:r>
              <a:rPr sz="2904" spc="295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theory	</a:t>
            </a:r>
            <a:r>
              <a:rPr sz="2904" b="1" spc="331" dirty="0">
                <a:solidFill>
                  <a:srgbClr val="3B3B3B"/>
                </a:solidFill>
                <a:latin typeface="Trebuchet MS"/>
                <a:cs typeface="Trebuchet MS"/>
              </a:rPr>
              <a:t>come </a:t>
            </a:r>
            <a:r>
              <a:rPr sz="2904" b="1" spc="241" dirty="0">
                <a:solidFill>
                  <a:srgbClr val="3B3B3B"/>
                </a:solidFill>
                <a:latin typeface="Trebuchet MS"/>
                <a:cs typeface="Trebuchet MS"/>
              </a:rPr>
              <a:t>to</a:t>
            </a:r>
            <a:r>
              <a:rPr sz="2904" b="1" spc="-73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231" dirty="0">
                <a:solidFill>
                  <a:srgbClr val="3B3B3B"/>
                </a:solidFill>
                <a:latin typeface="Trebuchet MS"/>
                <a:cs typeface="Trebuchet MS"/>
              </a:rPr>
              <a:t>life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647214">
              <a:lnSpc>
                <a:spcPts val="3422"/>
              </a:lnSpc>
              <a:spcBef>
                <a:spcPts val="1380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how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build </a:t>
            </a:r>
            <a:r>
              <a:rPr sz="2904" b="1" spc="404" dirty="0">
                <a:solidFill>
                  <a:srgbClr val="3B3B3B"/>
                </a:solidFill>
                <a:latin typeface="Trebuchet MS"/>
                <a:cs typeface="Trebuchet MS"/>
              </a:rPr>
              <a:t>programming  </a:t>
            </a:r>
            <a:r>
              <a:rPr sz="2904" b="1" spc="371" dirty="0">
                <a:solidFill>
                  <a:srgbClr val="3B3B3B"/>
                </a:solidFill>
                <a:latin typeface="Trebuchet MS"/>
                <a:cs typeface="Trebuchet MS"/>
              </a:rPr>
              <a:t>languages</a:t>
            </a:r>
            <a:r>
              <a:rPr sz="2904" spc="371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20748">
              <a:lnSpc>
                <a:spcPts val="3422"/>
              </a:lnSpc>
              <a:spcBef>
                <a:spcPts val="1293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b="1" spc="300" dirty="0">
                <a:solidFill>
                  <a:srgbClr val="3B3B3B"/>
                </a:solidFill>
                <a:latin typeface="Trebuchet MS"/>
                <a:cs typeface="Trebuchet MS"/>
              </a:rPr>
              <a:t>how </a:t>
            </a:r>
            <a:r>
              <a:rPr sz="2904" b="1" spc="404" dirty="0">
                <a:solidFill>
                  <a:srgbClr val="3B3B3B"/>
                </a:solidFill>
                <a:latin typeface="Trebuchet MS"/>
                <a:cs typeface="Trebuchet MS"/>
              </a:rPr>
              <a:t>programming</a:t>
            </a:r>
            <a:r>
              <a:rPr sz="2904" b="1" spc="-36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377" dirty="0">
                <a:solidFill>
                  <a:srgbClr val="3B3B3B"/>
                </a:solidFill>
                <a:latin typeface="Trebuchet MS"/>
                <a:cs typeface="Trebuchet MS"/>
              </a:rPr>
              <a:t>languages 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work</a:t>
            </a:r>
            <a:r>
              <a:rPr sz="2904" spc="309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112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Learn </a:t>
            </a:r>
            <a:r>
              <a:rPr sz="2904" b="1" spc="259" dirty="0">
                <a:solidFill>
                  <a:srgbClr val="3B3B3B"/>
                </a:solidFill>
                <a:latin typeface="Trebuchet MS"/>
                <a:cs typeface="Trebuchet MS"/>
              </a:rPr>
              <a:t>tradeoffs </a:t>
            </a:r>
            <a:r>
              <a:rPr sz="2904" b="1" spc="309" dirty="0">
                <a:solidFill>
                  <a:srgbClr val="3B3B3B"/>
                </a:solidFill>
                <a:latin typeface="Trebuchet MS"/>
                <a:cs typeface="Trebuchet MS"/>
              </a:rPr>
              <a:t>in </a:t>
            </a:r>
            <a:r>
              <a:rPr sz="2904" b="1" spc="377" dirty="0">
                <a:solidFill>
                  <a:srgbClr val="3B3B3B"/>
                </a:solidFill>
                <a:latin typeface="Trebuchet MS"/>
                <a:cs typeface="Trebuchet MS"/>
              </a:rPr>
              <a:t>language</a:t>
            </a:r>
            <a:r>
              <a:rPr sz="2904" b="1" spc="-163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904" b="1" spc="354" dirty="0">
                <a:solidFill>
                  <a:srgbClr val="3B3B3B"/>
                </a:solidFill>
                <a:latin typeface="Trebuchet MS"/>
                <a:cs typeface="Trebuchet MS"/>
              </a:rPr>
              <a:t>design</a:t>
            </a:r>
            <a:r>
              <a:rPr sz="2904" spc="354" dirty="0">
                <a:solidFill>
                  <a:srgbClr val="3B3B3B"/>
                </a:solidFill>
                <a:latin typeface="Cambria"/>
                <a:cs typeface="Cambria"/>
              </a:rPr>
              <a:t>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366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10" dirty="0" smtClean="0"/>
              <a:t>Compilers Construction touches  </a:t>
            </a:r>
            <a:r>
              <a:rPr lang="en-US" spc="15" dirty="0" smtClean="0"/>
              <a:t>many </a:t>
            </a:r>
            <a:r>
              <a:rPr lang="en-US" spc="5" dirty="0" smtClean="0"/>
              <a:t>topics in </a:t>
            </a:r>
            <a:r>
              <a:rPr lang="en-US" spc="10" dirty="0" smtClean="0"/>
              <a:t>Computer</a:t>
            </a:r>
            <a:r>
              <a:rPr lang="en-US" spc="-130" dirty="0" smtClean="0"/>
              <a:t> </a:t>
            </a:r>
            <a:r>
              <a:rPr lang="en-US" spc="10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89255" lvl="0" indent="-377190">
              <a:lnSpc>
                <a:spcPct val="100000"/>
              </a:lnSpc>
              <a:spcBef>
                <a:spcPts val="36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spc="-5" dirty="0">
                <a:latin typeface="Tahoma"/>
                <a:cs typeface="Tahoma"/>
              </a:rPr>
              <a:t>Theory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Finite </a:t>
            </a:r>
            <a:r>
              <a:rPr lang="en-US" sz="1950" spc="10" dirty="0">
                <a:latin typeface="Tahoma"/>
                <a:cs typeface="Tahoma"/>
              </a:rPr>
              <a:t>State Automata, Grammars and </a:t>
            </a:r>
            <a:r>
              <a:rPr lang="en-US" sz="1950" spc="5" dirty="0">
                <a:latin typeface="Tahoma"/>
                <a:cs typeface="Tahoma"/>
              </a:rPr>
              <a:t>Parsing,</a:t>
            </a:r>
            <a:r>
              <a:rPr lang="en-US" sz="1950" spc="6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data-flow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6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dirty="0">
                <a:latin typeface="Tahoma"/>
                <a:cs typeface="Tahoma"/>
              </a:rPr>
              <a:t>Algorithms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Graph </a:t>
            </a:r>
            <a:r>
              <a:rPr lang="en-US" sz="1950" spc="5" dirty="0">
                <a:latin typeface="Tahoma"/>
                <a:cs typeface="Tahoma"/>
              </a:rPr>
              <a:t>manipulation, </a:t>
            </a:r>
            <a:r>
              <a:rPr lang="en-US" sz="1950" spc="15" dirty="0">
                <a:latin typeface="Tahoma"/>
                <a:cs typeface="Tahoma"/>
              </a:rPr>
              <a:t>dynamic</a:t>
            </a:r>
            <a:r>
              <a:rPr lang="en-US" sz="1950" spc="55" dirty="0">
                <a:latin typeface="Tahoma"/>
                <a:cs typeface="Tahoma"/>
              </a:rPr>
              <a:t> </a:t>
            </a:r>
            <a:r>
              <a:rPr lang="en-US" sz="1950" spc="15" dirty="0">
                <a:latin typeface="Tahoma"/>
                <a:cs typeface="Tahoma"/>
              </a:rPr>
              <a:t>programming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dirty="0">
                <a:latin typeface="Tahoma"/>
                <a:cs typeface="Tahoma"/>
              </a:rPr>
              <a:t>Data</a:t>
            </a:r>
            <a:r>
              <a:rPr lang="en-US" sz="2200" spc="-1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structures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Symbol </a:t>
            </a:r>
            <a:r>
              <a:rPr lang="en-US" sz="1950" spc="5" dirty="0">
                <a:latin typeface="Tahoma"/>
                <a:cs typeface="Tahoma"/>
              </a:rPr>
              <a:t>tables, abstract syntax</a:t>
            </a:r>
            <a:r>
              <a:rPr lang="en-US" sz="1950" spc="6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trees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190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spc="-5" dirty="0">
                <a:latin typeface="Tahoma"/>
                <a:cs typeface="Tahoma"/>
              </a:rPr>
              <a:t>Systems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Allocation </a:t>
            </a:r>
            <a:r>
              <a:rPr lang="en-US" sz="1950" spc="10" dirty="0">
                <a:latin typeface="Tahoma"/>
                <a:cs typeface="Tahoma"/>
              </a:rPr>
              <a:t>and naming, </a:t>
            </a:r>
            <a:r>
              <a:rPr lang="en-US" sz="1950" spc="5" dirty="0">
                <a:latin typeface="Tahoma"/>
                <a:cs typeface="Tahoma"/>
              </a:rPr>
              <a:t>multi-pass systems, compiler</a:t>
            </a:r>
            <a:r>
              <a:rPr lang="en-US" sz="1950" spc="85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construction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389255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Computer</a:t>
            </a:r>
            <a:r>
              <a:rPr lang="en-US" sz="2200" spc="-2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Architecture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10" dirty="0">
                <a:latin typeface="Tahoma"/>
                <a:cs typeface="Tahoma"/>
              </a:rPr>
              <a:t>Memory hierarchy, </a:t>
            </a:r>
            <a:r>
              <a:rPr lang="en-US" sz="1950" spc="5" dirty="0">
                <a:latin typeface="Tahoma"/>
                <a:cs typeface="Tahoma"/>
              </a:rPr>
              <a:t>instruction </a:t>
            </a:r>
            <a:r>
              <a:rPr lang="en-US" sz="1950" spc="10" dirty="0">
                <a:latin typeface="Tahoma"/>
                <a:cs typeface="Tahoma"/>
              </a:rPr>
              <a:t>selection, </a:t>
            </a:r>
            <a:r>
              <a:rPr lang="en-US" sz="1950" spc="5" dirty="0">
                <a:latin typeface="Tahoma"/>
                <a:cs typeface="Tahoma"/>
              </a:rPr>
              <a:t>interlocks </a:t>
            </a:r>
            <a:r>
              <a:rPr lang="en-US" sz="1950" spc="10" dirty="0">
                <a:latin typeface="Tahoma"/>
                <a:cs typeface="Tahoma"/>
              </a:rPr>
              <a:t>and </a:t>
            </a:r>
            <a:r>
              <a:rPr lang="en-US" sz="1950" spc="5" dirty="0">
                <a:latin typeface="Tahoma"/>
                <a:cs typeface="Tahoma"/>
              </a:rPr>
              <a:t>latencies,</a:t>
            </a:r>
            <a:r>
              <a:rPr lang="en-US" sz="1950" spc="90" dirty="0">
                <a:latin typeface="Tahoma"/>
                <a:cs typeface="Tahoma"/>
              </a:rPr>
              <a:t> </a:t>
            </a:r>
            <a:r>
              <a:rPr lang="en-US" sz="1950" spc="10" dirty="0">
                <a:latin typeface="Tahoma"/>
                <a:cs typeface="Tahoma"/>
              </a:rPr>
              <a:t>parallelism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7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Security</a:t>
            </a:r>
            <a:endParaRPr lang="en-US" sz="22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Detection </a:t>
            </a:r>
            <a:r>
              <a:rPr lang="en-US" sz="1950" spc="10" dirty="0">
                <a:latin typeface="Tahoma"/>
                <a:cs typeface="Tahoma"/>
              </a:rPr>
              <a:t>of and </a:t>
            </a:r>
            <a:r>
              <a:rPr lang="en-US" sz="1950" spc="5" dirty="0">
                <a:latin typeface="Tahoma"/>
                <a:cs typeface="Tahoma"/>
              </a:rPr>
              <a:t>Protection against</a:t>
            </a:r>
            <a:r>
              <a:rPr lang="en-US" sz="1950" spc="2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vulnerabilities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26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200" spc="-5" dirty="0">
                <a:latin typeface="Tahoma"/>
                <a:cs typeface="Tahoma"/>
              </a:rPr>
              <a:t>Software </a:t>
            </a:r>
            <a:r>
              <a:rPr lang="en-US" sz="2200" dirty="0">
                <a:latin typeface="Tahoma"/>
                <a:cs typeface="Tahoma"/>
              </a:rPr>
              <a:t>Engineering</a:t>
            </a: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Software </a:t>
            </a:r>
            <a:r>
              <a:rPr lang="en-US" sz="1950" spc="15" dirty="0">
                <a:latin typeface="Tahoma"/>
                <a:cs typeface="Tahoma"/>
              </a:rPr>
              <a:t>development </a:t>
            </a:r>
            <a:r>
              <a:rPr lang="en-US" sz="1950" spc="5" dirty="0">
                <a:latin typeface="Tahoma"/>
                <a:cs typeface="Tahoma"/>
              </a:rPr>
              <a:t>environments,</a:t>
            </a:r>
            <a:r>
              <a:rPr lang="en-US" sz="1950" spc="20" dirty="0">
                <a:latin typeface="Tahoma"/>
                <a:cs typeface="Tahoma"/>
              </a:rPr>
              <a:t> </a:t>
            </a:r>
            <a:r>
              <a:rPr lang="en-US" sz="1950" spc="15" dirty="0">
                <a:latin typeface="Tahoma"/>
                <a:cs typeface="Tahoma"/>
              </a:rPr>
              <a:t>debugging</a:t>
            </a:r>
            <a:endParaRPr lang="en-US" sz="1950" dirty="0">
              <a:latin typeface="Tahoma"/>
              <a:cs typeface="Tahoma"/>
            </a:endParaRPr>
          </a:p>
          <a:p>
            <a:pPr marL="389890" lvl="0" indent="-377190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200" dirty="0">
                <a:latin typeface="Tahoma"/>
                <a:cs typeface="Tahoma"/>
              </a:rPr>
              <a:t>Artificial</a:t>
            </a:r>
            <a:r>
              <a:rPr lang="en-US" sz="2200" spc="1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Intelligence</a:t>
            </a:r>
          </a:p>
          <a:p>
            <a:pPr marL="829944" lvl="1" indent="-314960">
              <a:lnSpc>
                <a:spcPct val="100000"/>
              </a:lnSpc>
              <a:spcBef>
                <a:spcPts val="27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1950" spc="5" dirty="0">
                <a:latin typeface="Tahoma"/>
                <a:cs typeface="Tahoma"/>
              </a:rPr>
              <a:t>Heuristic </a:t>
            </a:r>
            <a:r>
              <a:rPr lang="en-US" sz="1950" spc="10" dirty="0">
                <a:latin typeface="Tahoma"/>
                <a:cs typeface="Tahoma"/>
              </a:rPr>
              <a:t>based </a:t>
            </a:r>
            <a:r>
              <a:rPr lang="en-US" sz="1950" spc="5" dirty="0">
                <a:latin typeface="Tahoma"/>
                <a:cs typeface="Tahoma"/>
              </a:rPr>
              <a:t>search for best</a:t>
            </a:r>
            <a:r>
              <a:rPr lang="en-US" sz="1950" spc="3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optimizations</a:t>
            </a:r>
            <a:endParaRPr lang="en-US" sz="195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</a:t>
            </a:r>
            <a:r>
              <a:rPr lang="en-US" spc="5" dirty="0" smtClean="0"/>
              <a:t>a</a:t>
            </a:r>
            <a:r>
              <a:rPr lang="en-US" spc="-95" dirty="0" smtClean="0"/>
              <a:t>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indent="-377190">
              <a:lnSpc>
                <a:spcPct val="100000"/>
              </a:lnSpc>
              <a:spcBef>
                <a:spcPts val="865"/>
              </a:spcBef>
              <a:tabLst>
                <a:tab pos="389255" algn="l"/>
                <a:tab pos="389890" algn="l"/>
              </a:tabLst>
            </a:pPr>
            <a:r>
              <a:rPr lang="en-US" sz="3050" spc="15" dirty="0" smtClean="0">
                <a:latin typeface="Tahoma"/>
                <a:cs typeface="Tahoma"/>
              </a:rPr>
              <a:t>Can </a:t>
            </a:r>
            <a:r>
              <a:rPr lang="en-US" sz="3050" spc="10" dirty="0" smtClean="0">
                <a:latin typeface="Tahoma"/>
                <a:cs typeface="Tahoma"/>
              </a:rPr>
              <a:t>use to describe any action</a:t>
            </a:r>
            <a:endParaRPr lang="en-US" sz="3050" dirty="0" smtClean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75"/>
              </a:spcBef>
              <a:buChar char="–"/>
              <a:tabLst>
                <a:tab pos="830580" algn="l"/>
              </a:tabLst>
            </a:pPr>
            <a:r>
              <a:rPr lang="en-US" sz="2600" spc="15" dirty="0" smtClean="0">
                <a:latin typeface="Tahoma"/>
                <a:cs typeface="Tahoma"/>
              </a:rPr>
              <a:t>Not </a:t>
            </a:r>
            <a:r>
              <a:rPr lang="en-US" sz="2600" spc="10" dirty="0" smtClean="0">
                <a:latin typeface="Tahoma"/>
                <a:cs typeface="Tahoma"/>
              </a:rPr>
              <a:t>tied to </a:t>
            </a:r>
            <a:r>
              <a:rPr lang="en-US" sz="2600" spc="20" dirty="0" smtClean="0">
                <a:latin typeface="Tahoma"/>
                <a:cs typeface="Tahoma"/>
              </a:rPr>
              <a:t>a</a:t>
            </a:r>
            <a:r>
              <a:rPr lang="en-US" sz="2600" spc="-30" dirty="0" smtClean="0">
                <a:latin typeface="Tahoma"/>
                <a:cs typeface="Tahoma"/>
              </a:rPr>
              <a:t> </a:t>
            </a:r>
            <a:r>
              <a:rPr lang="en-US" sz="2600" spc="10" dirty="0" smtClean="0">
                <a:latin typeface="Tahoma"/>
                <a:cs typeface="Tahoma"/>
              </a:rPr>
              <a:t>“context”</a:t>
            </a:r>
            <a:endParaRPr lang="en-US" sz="2600" dirty="0" smtClean="0">
              <a:latin typeface="Tahoma"/>
              <a:cs typeface="Tahoma"/>
            </a:endParaRPr>
          </a:p>
          <a:p>
            <a:pPr marL="389890" indent="-377190">
              <a:lnSpc>
                <a:spcPct val="100000"/>
              </a:lnSpc>
              <a:spcBef>
                <a:spcPts val="775"/>
              </a:spcBef>
              <a:tabLst>
                <a:tab pos="389255" algn="l"/>
                <a:tab pos="389890" algn="l"/>
              </a:tabLst>
            </a:pPr>
            <a:r>
              <a:rPr lang="en-US" sz="3050" spc="10" dirty="0" smtClean="0">
                <a:latin typeface="Tahoma"/>
                <a:cs typeface="Tahoma"/>
              </a:rPr>
              <a:t>Many ways to describe the </a:t>
            </a:r>
            <a:r>
              <a:rPr lang="en-US" sz="3050" spc="15" dirty="0" smtClean="0">
                <a:latin typeface="Tahoma"/>
                <a:cs typeface="Tahoma"/>
              </a:rPr>
              <a:t>same</a:t>
            </a:r>
            <a:r>
              <a:rPr lang="en-US" sz="3050" dirty="0" smtClean="0">
                <a:latin typeface="Tahoma"/>
                <a:cs typeface="Tahoma"/>
              </a:rPr>
              <a:t> </a:t>
            </a:r>
            <a:r>
              <a:rPr lang="en-US" sz="3050" spc="10" dirty="0" smtClean="0">
                <a:latin typeface="Tahoma"/>
                <a:cs typeface="Tahoma"/>
              </a:rPr>
              <a:t>action</a:t>
            </a:r>
            <a:endParaRPr lang="en-US" sz="3050" dirty="0" smtClean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685"/>
              </a:spcBef>
              <a:buChar char="–"/>
              <a:tabLst>
                <a:tab pos="830580" algn="l"/>
              </a:tabLst>
            </a:pPr>
            <a:r>
              <a:rPr lang="en-US" sz="2600" spc="10" dirty="0" smtClean="0">
                <a:latin typeface="Tahoma"/>
                <a:cs typeface="Tahoma"/>
              </a:rPr>
              <a:t>Flexible</a:t>
            </a:r>
            <a:endParaRPr lang="en-US" sz="2600" dirty="0" smtClean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instruct </a:t>
            </a:r>
            <a:r>
              <a:rPr lang="en-US" spc="5" dirty="0" smtClean="0"/>
              <a:t>a</a:t>
            </a:r>
            <a:r>
              <a:rPr lang="en-US" spc="-75" dirty="0" smtClean="0"/>
              <a:t> </a:t>
            </a:r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190">
              <a:lnSpc>
                <a:spcPct val="100000"/>
              </a:lnSpc>
              <a:spcBef>
                <a:spcPts val="455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2600" spc="20" dirty="0">
                <a:latin typeface="Tahoma"/>
                <a:cs typeface="Tahoma"/>
              </a:rPr>
              <a:t>How </a:t>
            </a:r>
            <a:r>
              <a:rPr lang="en-US" sz="2600" spc="15" dirty="0">
                <a:latin typeface="Tahoma"/>
                <a:cs typeface="Tahoma"/>
              </a:rPr>
              <a:t>about natural</a:t>
            </a:r>
            <a:r>
              <a:rPr lang="en-US" sz="2600" spc="-1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languages?</a:t>
            </a:r>
            <a:endParaRPr lang="en-US" sz="2600" dirty="0">
              <a:latin typeface="Tahoma"/>
              <a:cs typeface="Tahoma"/>
            </a:endParaRPr>
          </a:p>
          <a:p>
            <a:pPr marL="515620" lvl="0" indent="0">
              <a:lnSpc>
                <a:spcPct val="100000"/>
              </a:lnSpc>
              <a:spcBef>
                <a:spcPts val="275"/>
              </a:spcBef>
              <a:buNone/>
              <a:tabLst>
                <a:tab pos="829944" algn="l"/>
              </a:tabLst>
            </a:pPr>
            <a:r>
              <a:rPr lang="en-US" sz="2200" dirty="0">
                <a:latin typeface="Tahoma"/>
                <a:cs typeface="Tahoma"/>
              </a:rPr>
              <a:t>–	English??</a:t>
            </a:r>
          </a:p>
          <a:p>
            <a:pPr marL="829944" lvl="0" indent="-314960">
              <a:lnSpc>
                <a:spcPct val="100000"/>
              </a:lnSpc>
              <a:spcBef>
                <a:spcPts val="160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Comic Sans MS"/>
                <a:cs typeface="Comic Sans MS"/>
              </a:rPr>
              <a:t>“Open the </a:t>
            </a:r>
            <a:r>
              <a:rPr lang="en-US" sz="2200" dirty="0">
                <a:latin typeface="Comic Sans MS"/>
                <a:cs typeface="Comic Sans MS"/>
              </a:rPr>
              <a:t>pod </a:t>
            </a:r>
            <a:r>
              <a:rPr lang="en-US" sz="2200" spc="-5" dirty="0">
                <a:latin typeface="Comic Sans MS"/>
                <a:cs typeface="Comic Sans MS"/>
              </a:rPr>
              <a:t>bay doors,</a:t>
            </a:r>
            <a:r>
              <a:rPr lang="en-US" sz="2200" spc="-10" dirty="0">
                <a:latin typeface="Comic Sans MS"/>
                <a:cs typeface="Comic Sans MS"/>
              </a:rPr>
              <a:t> </a:t>
            </a:r>
            <a:r>
              <a:rPr lang="en-US" sz="2200" spc="-5" dirty="0">
                <a:latin typeface="Comic Sans MS"/>
                <a:cs typeface="Comic Sans MS"/>
              </a:rPr>
              <a:t>Hal.”</a:t>
            </a:r>
            <a:endParaRPr lang="en-US" sz="2200" dirty="0">
              <a:latin typeface="Comic Sans MS"/>
              <a:cs typeface="Comic Sans MS"/>
            </a:endParaRPr>
          </a:p>
          <a:p>
            <a:pPr marL="829944" lvl="0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dirty="0">
                <a:latin typeface="Comic Sans MS"/>
                <a:cs typeface="Comic Sans MS"/>
              </a:rPr>
              <a:t>“I am </a:t>
            </a:r>
            <a:r>
              <a:rPr lang="en-US" sz="2200" spc="-5" dirty="0">
                <a:latin typeface="Comic Sans MS"/>
                <a:cs typeface="Comic Sans MS"/>
              </a:rPr>
              <a:t>sorry Dave, </a:t>
            </a:r>
            <a:r>
              <a:rPr lang="en-US" sz="2200" dirty="0">
                <a:latin typeface="Comic Sans MS"/>
                <a:cs typeface="Comic Sans MS"/>
              </a:rPr>
              <a:t>I am </a:t>
            </a:r>
            <a:r>
              <a:rPr lang="en-US" sz="2200" spc="-5" dirty="0">
                <a:latin typeface="Comic Sans MS"/>
                <a:cs typeface="Comic Sans MS"/>
              </a:rPr>
              <a:t>afraid </a:t>
            </a:r>
            <a:r>
              <a:rPr lang="en-US" sz="2200" dirty="0">
                <a:latin typeface="Comic Sans MS"/>
                <a:cs typeface="Comic Sans MS"/>
              </a:rPr>
              <a:t>I cannot do</a:t>
            </a:r>
            <a:r>
              <a:rPr lang="en-US" sz="2200" spc="-90" dirty="0">
                <a:latin typeface="Comic Sans MS"/>
                <a:cs typeface="Comic Sans MS"/>
              </a:rPr>
              <a:t> </a:t>
            </a:r>
            <a:r>
              <a:rPr lang="en-US" sz="2200" spc="-5" dirty="0">
                <a:latin typeface="Comic Sans MS"/>
                <a:cs typeface="Comic Sans MS"/>
              </a:rPr>
              <a:t>that”</a:t>
            </a:r>
            <a:endParaRPr lang="en-US" sz="2200" dirty="0">
              <a:latin typeface="Comic Sans MS"/>
              <a:cs typeface="Comic Sans MS"/>
            </a:endParaRPr>
          </a:p>
          <a:p>
            <a:pPr marL="515620" lvl="0" indent="0">
              <a:lnSpc>
                <a:spcPct val="100000"/>
              </a:lnSpc>
              <a:spcBef>
                <a:spcPts val="365"/>
              </a:spcBef>
              <a:buNone/>
              <a:tabLst>
                <a:tab pos="829944" algn="l"/>
              </a:tabLst>
            </a:pPr>
            <a:r>
              <a:rPr lang="en-US" sz="2200" dirty="0">
                <a:latin typeface="Tahoma"/>
                <a:cs typeface="Tahoma"/>
              </a:rPr>
              <a:t>–	We are not there</a:t>
            </a:r>
            <a:r>
              <a:rPr lang="en-US" sz="2200" spc="-30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yet!!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700" dirty="0">
              <a:latin typeface="Tahoma"/>
              <a:cs typeface="Tahoma"/>
            </a:endParaRPr>
          </a:p>
          <a:p>
            <a:pPr marL="389890" lvl="0" indent="-377825">
              <a:lnSpc>
                <a:spcPct val="100000"/>
              </a:lnSpc>
              <a:spcBef>
                <a:spcPts val="0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2600" spc="10" dirty="0">
                <a:latin typeface="Tahoma"/>
                <a:cs typeface="Tahoma"/>
              </a:rPr>
              <a:t>Natural</a:t>
            </a:r>
            <a:r>
              <a:rPr lang="en-US" sz="2600" spc="-5" dirty="0">
                <a:latin typeface="Tahoma"/>
                <a:cs typeface="Tahoma"/>
              </a:rPr>
              <a:t> </a:t>
            </a:r>
            <a:r>
              <a:rPr lang="en-US" sz="2600" spc="20" dirty="0">
                <a:latin typeface="Tahoma"/>
                <a:cs typeface="Tahoma"/>
              </a:rPr>
              <a:t>Languages: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4960">
              <a:lnSpc>
                <a:spcPct val="100000"/>
              </a:lnSpc>
              <a:spcBef>
                <a:spcPts val="27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Tahoma"/>
                <a:cs typeface="Tahoma"/>
              </a:rPr>
              <a:t>Powerful,</a:t>
            </a:r>
            <a:r>
              <a:rPr lang="en-US" sz="2200" spc="-15" dirty="0">
                <a:latin typeface="Tahoma"/>
                <a:cs typeface="Tahoma"/>
              </a:rPr>
              <a:t> </a:t>
            </a:r>
            <a:r>
              <a:rPr lang="en-US" sz="2200" dirty="0">
                <a:latin typeface="Tahoma"/>
                <a:cs typeface="Tahoma"/>
              </a:rPr>
              <a:t>but…</a:t>
            </a:r>
          </a:p>
          <a:p>
            <a:pPr marL="829944" lvl="1" indent="-314960">
              <a:lnSpc>
                <a:spcPct val="100000"/>
              </a:lnSpc>
              <a:spcBef>
                <a:spcPts val="265"/>
              </a:spcBef>
              <a:buFontTx/>
              <a:buChar char="–"/>
              <a:tabLst>
                <a:tab pos="829944" algn="l"/>
                <a:tab pos="830580" algn="l"/>
              </a:tabLst>
            </a:pPr>
            <a:r>
              <a:rPr lang="en-US" sz="2200" spc="-5" dirty="0">
                <a:latin typeface="Tahoma"/>
                <a:cs typeface="Tahoma"/>
              </a:rPr>
              <a:t>Ambiguous</a:t>
            </a:r>
            <a:endParaRPr lang="en-US" sz="2200" dirty="0">
              <a:latin typeface="Tahoma"/>
              <a:cs typeface="Tahoma"/>
            </a:endParaRPr>
          </a:p>
          <a:p>
            <a:pPr marL="1270000" lvl="2" indent="-252095">
              <a:lnSpc>
                <a:spcPct val="100000"/>
              </a:lnSpc>
              <a:spcBef>
                <a:spcPts val="270"/>
              </a:spcBef>
              <a:buFontTx/>
              <a:buChar char="•"/>
              <a:tabLst>
                <a:tab pos="1270000" algn="l"/>
                <a:tab pos="1270635" algn="l"/>
              </a:tabLst>
            </a:pPr>
            <a:r>
              <a:rPr lang="en-US" sz="1950" spc="15" dirty="0">
                <a:latin typeface="Tahoma"/>
                <a:cs typeface="Tahoma"/>
              </a:rPr>
              <a:t>Same </a:t>
            </a:r>
            <a:r>
              <a:rPr lang="en-US" sz="1950" spc="5" dirty="0">
                <a:latin typeface="Tahoma"/>
                <a:cs typeface="Tahoma"/>
              </a:rPr>
              <a:t>expression describes </a:t>
            </a:r>
            <a:r>
              <a:rPr lang="en-US" sz="1950" spc="10" dirty="0">
                <a:latin typeface="Tahoma"/>
                <a:cs typeface="Tahoma"/>
              </a:rPr>
              <a:t>many </a:t>
            </a:r>
            <a:r>
              <a:rPr lang="en-US" sz="1950" spc="5" dirty="0">
                <a:latin typeface="Tahoma"/>
                <a:cs typeface="Tahoma"/>
              </a:rPr>
              <a:t>possible</a:t>
            </a:r>
            <a:r>
              <a:rPr lang="en-US" sz="1950" spc="90" dirty="0">
                <a:latin typeface="Tahoma"/>
                <a:cs typeface="Tahoma"/>
              </a:rPr>
              <a:t> </a:t>
            </a:r>
            <a:r>
              <a:rPr lang="en-US" sz="1950" spc="5" dirty="0">
                <a:latin typeface="Tahoma"/>
                <a:cs typeface="Tahoma"/>
              </a:rPr>
              <a:t>actions</a:t>
            </a:r>
            <a:endParaRPr lang="en-US" sz="195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r>
              <a:rPr lang="en-US" spc="-65" dirty="0" smtClean="0"/>
              <a:t> </a:t>
            </a:r>
            <a:r>
              <a:rPr lang="en-US" dirty="0" smtClean="0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9890" lvl="0" indent="-377825">
              <a:lnSpc>
                <a:spcPct val="100000"/>
              </a:lnSpc>
              <a:spcBef>
                <a:spcPts val="125"/>
              </a:spcBef>
              <a:buFontTx/>
              <a:buChar char="•"/>
              <a:tabLst>
                <a:tab pos="389890" algn="l"/>
                <a:tab pos="390525" algn="l"/>
              </a:tabLst>
            </a:pPr>
            <a:r>
              <a:rPr lang="en-US" sz="3050" spc="10" dirty="0">
                <a:latin typeface="Tahoma"/>
                <a:cs typeface="Tahoma"/>
              </a:rPr>
              <a:t>Properties</a:t>
            </a:r>
            <a:endParaRPr lang="en-US" sz="305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5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precise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4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concise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680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15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15" dirty="0">
                <a:latin typeface="Tahoma"/>
                <a:cs typeface="Tahoma"/>
              </a:rPr>
              <a:t>be</a:t>
            </a:r>
            <a:r>
              <a:rPr lang="en-US" sz="2600" spc="-15" dirty="0">
                <a:latin typeface="Tahoma"/>
                <a:cs typeface="Tahoma"/>
              </a:rPr>
              <a:t> </a:t>
            </a:r>
            <a:r>
              <a:rPr lang="en-US" sz="2600" spc="10" dirty="0">
                <a:latin typeface="Tahoma"/>
                <a:cs typeface="Tahoma"/>
              </a:rPr>
              <a:t>expressive</a:t>
            </a:r>
            <a:endParaRPr lang="en-US" sz="2600" dirty="0">
              <a:latin typeface="Tahoma"/>
              <a:cs typeface="Tahoma"/>
            </a:endParaRPr>
          </a:p>
          <a:p>
            <a:pPr marL="829944" lvl="1" indent="-315595">
              <a:lnSpc>
                <a:spcPct val="100000"/>
              </a:lnSpc>
              <a:spcBef>
                <a:spcPts val="685"/>
              </a:spcBef>
              <a:buFontTx/>
              <a:buChar char="–"/>
              <a:tabLst>
                <a:tab pos="830580" algn="l"/>
              </a:tabLst>
            </a:pPr>
            <a:r>
              <a:rPr lang="en-US" sz="2600" spc="20" dirty="0">
                <a:latin typeface="Tahoma"/>
                <a:cs typeface="Tahoma"/>
              </a:rPr>
              <a:t>need </a:t>
            </a:r>
            <a:r>
              <a:rPr lang="en-US" sz="2600" spc="10" dirty="0">
                <a:latin typeface="Tahoma"/>
                <a:cs typeface="Tahoma"/>
              </a:rPr>
              <a:t>to </a:t>
            </a:r>
            <a:r>
              <a:rPr lang="en-US" sz="2600" spc="20" dirty="0">
                <a:latin typeface="Tahoma"/>
                <a:cs typeface="Tahoma"/>
              </a:rPr>
              <a:t>be </a:t>
            </a:r>
            <a:r>
              <a:rPr lang="en-US" sz="2600" spc="15" dirty="0">
                <a:latin typeface="Tahoma"/>
                <a:cs typeface="Tahoma"/>
              </a:rPr>
              <a:t>at </a:t>
            </a:r>
            <a:r>
              <a:rPr lang="en-US" sz="2600" spc="20" dirty="0">
                <a:latin typeface="Tahoma"/>
                <a:cs typeface="Tahoma"/>
              </a:rPr>
              <a:t>a </a:t>
            </a:r>
            <a:r>
              <a:rPr lang="en-US" sz="2600" spc="15" dirty="0">
                <a:latin typeface="Tahoma"/>
                <a:cs typeface="Tahoma"/>
              </a:rPr>
              <a:t>high-level </a:t>
            </a:r>
            <a:r>
              <a:rPr lang="en-US" sz="2600" spc="10" dirty="0">
                <a:latin typeface="Tahoma"/>
                <a:cs typeface="Tahoma"/>
              </a:rPr>
              <a:t>(lot of</a:t>
            </a:r>
            <a:r>
              <a:rPr lang="en-US" sz="2600" spc="-40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abstractions)</a:t>
            </a:r>
            <a:endParaRPr lang="en-US" sz="26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lang="en-US" dirty="0" smtClean="0"/>
              <a:t>1. How to </a:t>
            </a:r>
            <a:r>
              <a:rPr lang="en-US" spc="-5" dirty="0" smtClean="0"/>
              <a:t>instruct </a:t>
            </a:r>
            <a:r>
              <a:rPr lang="en-US" dirty="0" smtClean="0"/>
              <a:t>the</a:t>
            </a:r>
            <a:r>
              <a:rPr lang="en-US" spc="-35" dirty="0" smtClean="0"/>
              <a:t> </a:t>
            </a:r>
            <a:r>
              <a:rPr lang="en-US" spc="-5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780" lvl="0" indent="-259715">
              <a:lnSpc>
                <a:spcPct val="100000"/>
              </a:lnSpc>
              <a:spcBef>
                <a:spcPts val="120"/>
              </a:spcBef>
              <a:buFontTx/>
              <a:buChar char="•"/>
              <a:tabLst>
                <a:tab pos="272415" algn="l"/>
              </a:tabLst>
            </a:pPr>
            <a:r>
              <a:rPr lang="en-US" sz="3500" spc="-20" dirty="0">
                <a:latin typeface="Times New Roman"/>
                <a:cs typeface="Times New Roman"/>
              </a:rPr>
              <a:t>Write </a:t>
            </a:r>
            <a:r>
              <a:rPr lang="en-US" sz="3500" spc="5" dirty="0">
                <a:latin typeface="Times New Roman"/>
                <a:cs typeface="Times New Roman"/>
              </a:rPr>
              <a:t>a program using a programming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spc="5" dirty="0">
                <a:latin typeface="Times New Roman"/>
                <a:cs typeface="Times New Roman"/>
              </a:rPr>
              <a:t>language</a:t>
            </a:r>
            <a:endParaRPr lang="en-US" sz="3500" dirty="0">
              <a:latin typeface="Times New Roman"/>
              <a:cs typeface="Times New Roman"/>
            </a:endParaRPr>
          </a:p>
          <a:p>
            <a:pPr marL="514984" lvl="0" indent="0">
              <a:lnSpc>
                <a:spcPct val="100000"/>
              </a:lnSpc>
              <a:spcBef>
                <a:spcPts val="45"/>
              </a:spcBef>
              <a:buNone/>
            </a:pPr>
            <a:r>
              <a:rPr lang="en-US" sz="2600" spc="15" dirty="0">
                <a:latin typeface="Times New Roman"/>
                <a:cs typeface="Times New Roman"/>
              </a:rPr>
              <a:t>– </a:t>
            </a:r>
            <a:r>
              <a:rPr lang="en-US" sz="3050" spc="10" dirty="0">
                <a:latin typeface="Times New Roman"/>
                <a:cs typeface="Times New Roman"/>
              </a:rPr>
              <a:t>High-level Abstract</a:t>
            </a:r>
            <a:r>
              <a:rPr lang="en-US" sz="3050" spc="-229" dirty="0">
                <a:latin typeface="Times New Roman"/>
                <a:cs typeface="Times New Roman"/>
              </a:rPr>
              <a:t> </a:t>
            </a:r>
            <a:r>
              <a:rPr lang="en-US" sz="3050" spc="10" dirty="0">
                <a:latin typeface="Times New Roman"/>
                <a:cs typeface="Times New Roman"/>
              </a:rPr>
              <a:t>Description</a:t>
            </a:r>
            <a:endParaRPr lang="en-US" sz="3050" dirty="0">
              <a:latin typeface="Times New Roman"/>
              <a:cs typeface="Times New Roman"/>
            </a:endParaRPr>
          </a:p>
          <a:p>
            <a:pPr marL="389255" lvl="0" indent="-377190">
              <a:lnSpc>
                <a:spcPct val="100000"/>
              </a:lnSpc>
              <a:spcBef>
                <a:spcPts val="1440"/>
              </a:spcBef>
              <a:buFontTx/>
              <a:buChar char="•"/>
              <a:tabLst>
                <a:tab pos="389255" algn="l"/>
                <a:tab pos="389890" algn="l"/>
              </a:tabLst>
            </a:pPr>
            <a:r>
              <a:rPr lang="en-US" sz="3050" spc="5" dirty="0">
                <a:latin typeface="Tahoma"/>
                <a:cs typeface="Tahoma"/>
              </a:rPr>
              <a:t>Microprocessors talk in assembly</a:t>
            </a:r>
            <a:r>
              <a:rPr lang="en-US" sz="3050" spc="60" dirty="0">
                <a:latin typeface="Tahoma"/>
                <a:cs typeface="Tahoma"/>
              </a:rPr>
              <a:t> </a:t>
            </a:r>
            <a:r>
              <a:rPr lang="en-US" sz="3050" spc="5" dirty="0">
                <a:latin typeface="Tahoma"/>
                <a:cs typeface="Tahoma"/>
              </a:rPr>
              <a:t>language</a:t>
            </a:r>
            <a:endParaRPr lang="en-US" sz="3050" dirty="0">
              <a:latin typeface="Tahoma"/>
              <a:cs typeface="Tahoma"/>
            </a:endParaRPr>
          </a:p>
          <a:p>
            <a:pPr marL="514984" lvl="0" indent="0">
              <a:lnSpc>
                <a:spcPct val="100000"/>
              </a:lnSpc>
              <a:spcBef>
                <a:spcPts val="675"/>
              </a:spcBef>
              <a:buNone/>
            </a:pPr>
            <a:r>
              <a:rPr lang="en-US" sz="2600" spc="20" dirty="0">
                <a:latin typeface="Tahoma"/>
                <a:cs typeface="Tahoma"/>
              </a:rPr>
              <a:t>– </a:t>
            </a:r>
            <a:r>
              <a:rPr lang="en-US" sz="2600" spc="10" dirty="0">
                <a:latin typeface="Tahoma"/>
                <a:cs typeface="Tahoma"/>
              </a:rPr>
              <a:t>Low-level </a:t>
            </a:r>
            <a:r>
              <a:rPr lang="en-US" sz="2600" spc="15" dirty="0">
                <a:latin typeface="Tahoma"/>
                <a:cs typeface="Tahoma"/>
              </a:rPr>
              <a:t>Implementation</a:t>
            </a:r>
            <a:r>
              <a:rPr lang="en-US" sz="2600" spc="195" dirty="0">
                <a:latin typeface="Tahoma"/>
                <a:cs typeface="Tahoma"/>
              </a:rPr>
              <a:t> </a:t>
            </a:r>
            <a:r>
              <a:rPr lang="en-US" sz="2600" spc="15" dirty="0">
                <a:latin typeface="Tahoma"/>
                <a:cs typeface="Tahoma"/>
              </a:rPr>
              <a:t>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1614</Words>
  <Application>Microsoft Office PowerPoint</Application>
  <PresentationFormat>Widescreen</PresentationFormat>
  <Paragraphs>581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Calibri</vt:lpstr>
      <vt:lpstr>Calibri Light</vt:lpstr>
      <vt:lpstr>Cambria</vt:lpstr>
      <vt:lpstr>Comic Sans MS</vt:lpstr>
      <vt:lpstr>Courier New</vt:lpstr>
      <vt:lpstr>Tahoma</vt:lpstr>
      <vt:lpstr>Times New Roman</vt:lpstr>
      <vt:lpstr>Trebuchet MS</vt:lpstr>
      <vt:lpstr>Office Theme</vt:lpstr>
      <vt:lpstr>1_Office Theme</vt:lpstr>
      <vt:lpstr>2_Office Theme</vt:lpstr>
      <vt:lpstr>Introduction </vt:lpstr>
      <vt:lpstr>Outline</vt:lpstr>
      <vt:lpstr>Why Study Compilers?</vt:lpstr>
      <vt:lpstr>Why Study Compilers?</vt:lpstr>
      <vt:lpstr>Compilers Construction touches  many topics in Computer Science</vt:lpstr>
      <vt:lpstr>Power of a Language</vt:lpstr>
      <vt:lpstr>How to instruct a computer</vt:lpstr>
      <vt:lpstr>Programming Languages</vt:lpstr>
      <vt:lpstr>1. How to instruct the computer</vt:lpstr>
      <vt:lpstr>1. How to instruct the computer</vt:lpstr>
      <vt:lpstr>Example (input program)</vt:lpstr>
      <vt:lpstr>Example (Output assembly code)</vt:lpstr>
      <vt:lpstr>From Description to Implementation</vt:lpstr>
      <vt:lpstr>The Structure of a Modern Compiler</vt:lpstr>
      <vt:lpstr>The Structure of a Modern Compiler</vt:lpstr>
      <vt:lpstr>The Structure of a Modern Compiler</vt:lpstr>
      <vt:lpstr>PowerPoint Presentation</vt:lpstr>
      <vt:lpstr>PowerPoint Presentation</vt:lpstr>
      <vt:lpstr>while (y &lt; z) {  int x = a + b;  y += x; }</vt:lpstr>
      <vt:lpstr>while (y &lt; z) {  int x = a + b;  y += x; }</vt:lpstr>
      <vt:lpstr>while (y &lt; z) {  int x = a + b;  y += x; }</vt:lpstr>
      <vt:lpstr>while (y &lt; z) {  int x = a + b;  y += x; }</vt:lpstr>
      <vt:lpstr>PowerPoint Presentation</vt:lpstr>
      <vt:lpstr>PowerPoint Presentation</vt:lpstr>
      <vt:lpstr>if _t1 goto Loop</vt:lpstr>
      <vt:lpstr>if _t1 goto Loop</vt:lpstr>
      <vt:lpstr>if _t1 goto Loop</vt:lpstr>
      <vt:lpstr>if _t1 goto Loop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hp</dc:creator>
  <cp:lastModifiedBy>Maram Bani Younes</cp:lastModifiedBy>
  <cp:revision>8</cp:revision>
  <dcterms:created xsi:type="dcterms:W3CDTF">2019-10-15T09:42:18Z</dcterms:created>
  <dcterms:modified xsi:type="dcterms:W3CDTF">2020-10-26T06:58:37Z</dcterms:modified>
</cp:coreProperties>
</file>